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6"/>
  </p:notesMasterIdLst>
  <p:handoutMasterIdLst>
    <p:handoutMasterId r:id="rId47"/>
  </p:handoutMasterIdLst>
  <p:sldIdLst>
    <p:sldId id="256" r:id="rId5"/>
    <p:sldId id="633" r:id="rId6"/>
    <p:sldId id="258" r:id="rId7"/>
    <p:sldId id="541" r:id="rId8"/>
    <p:sldId id="542" r:id="rId9"/>
    <p:sldId id="543" r:id="rId10"/>
    <p:sldId id="544" r:id="rId11"/>
    <p:sldId id="460" r:id="rId12"/>
    <p:sldId id="546" r:id="rId13"/>
    <p:sldId id="603" r:id="rId14"/>
    <p:sldId id="600" r:id="rId15"/>
    <p:sldId id="604" r:id="rId16"/>
    <p:sldId id="605" r:id="rId17"/>
    <p:sldId id="606" r:id="rId18"/>
    <p:sldId id="607" r:id="rId19"/>
    <p:sldId id="608" r:id="rId20"/>
    <p:sldId id="609" r:id="rId21"/>
    <p:sldId id="610" r:id="rId22"/>
    <p:sldId id="611" r:id="rId23"/>
    <p:sldId id="612" r:id="rId24"/>
    <p:sldId id="613" r:id="rId25"/>
    <p:sldId id="614" r:id="rId26"/>
    <p:sldId id="615" r:id="rId27"/>
    <p:sldId id="616" r:id="rId28"/>
    <p:sldId id="617" r:id="rId29"/>
    <p:sldId id="619" r:id="rId30"/>
    <p:sldId id="618" r:id="rId31"/>
    <p:sldId id="620" r:id="rId32"/>
    <p:sldId id="621" r:id="rId33"/>
    <p:sldId id="622" r:id="rId34"/>
    <p:sldId id="623" r:id="rId35"/>
    <p:sldId id="624" r:id="rId36"/>
    <p:sldId id="625" r:id="rId37"/>
    <p:sldId id="626" r:id="rId38"/>
    <p:sldId id="627" r:id="rId39"/>
    <p:sldId id="628" r:id="rId40"/>
    <p:sldId id="629" r:id="rId41"/>
    <p:sldId id="630" r:id="rId42"/>
    <p:sldId id="631" r:id="rId43"/>
    <p:sldId id="632" r:id="rId44"/>
    <p:sldId id="581" r:id="rId45"/>
  </p:sldIdLst>
  <p:sldSz cx="9144000" cy="6858000" type="screen4x3"/>
  <p:notesSz cx="9928225" cy="6797675"/>
  <p:custDataLst>
    <p:tags r:id="rId4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PC" initials="H" lastIdx="3" clrIdx="0">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B21212"/>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59" autoAdjust="0"/>
    <p:restoredTop sz="94712" autoAdjust="0"/>
  </p:normalViewPr>
  <p:slideViewPr>
    <p:cSldViewPr>
      <p:cViewPr varScale="1">
        <p:scale>
          <a:sx n="78" d="100"/>
          <a:sy n="78" d="100"/>
        </p:scale>
        <p:origin x="1236"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775133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127171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314968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977420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325257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553397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723534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861635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51979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86433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648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974967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9460705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059813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9677977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8891899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1450156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41988407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466712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2749928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711234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102162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5202587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960517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3221233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10490086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9902854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22215004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16143226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5943864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619337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8245018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25450868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977647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88864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22539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73281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389195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39.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31.xml"/><Relationship Id="rId5" Type="http://schemas.openxmlformats.org/officeDocument/2006/relationships/slide" Target="../slides/slide9.xml"/><Relationship Id="rId4" Type="http://schemas.openxmlformats.org/officeDocument/2006/relationships/slide" Target="../slides/slide23.xml"/><Relationship Id="rId9" Type="http://schemas.openxmlformats.org/officeDocument/2006/relationships/slide" Target="../slides/slide3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026444" y="692696"/>
            <a:ext cx="68128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2.2.1</a:t>
            </a:r>
            <a:endParaRPr lang="en-GB" sz="2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84144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Grading</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742492" y="692696"/>
            <a:ext cx="83067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2.2.2</a:t>
            </a:r>
            <a:endParaRPr lang="en-GB" sz="24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1156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607936" y="692696"/>
            <a:ext cx="6480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2.2.3</a:t>
            </a:r>
            <a:endParaRPr lang="en-GB" sz="24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8" action="ppaction://hlinksldjump"/>
          </p:cNvPr>
          <p:cNvSpPr/>
          <p:nvPr userDrawn="1"/>
        </p:nvSpPr>
        <p:spPr>
          <a:xfrm>
            <a:off x="5004048"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9" action="ppaction://hlinksldjump"/>
          </p:cNvPr>
          <p:cNvSpPr/>
          <p:nvPr userDrawn="1"/>
        </p:nvSpPr>
        <p:spPr>
          <a:xfrm>
            <a:off x="4290773" y="692696"/>
            <a:ext cx="6480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2.2.4</a:t>
            </a:r>
            <a:endParaRPr lang="en-GB" sz="2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86952"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7"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3" r:id="rId5"/>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hyperlink" Target="2.2%20-%20Tasks/2.2%20-%20Activity%207.3%20-%20Chain%20of%20Command%20and%20Span%20of%20Control.docx"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2.2%20-%20Tasks/2.2%20-%20Activity%207.5%20-%20Leadership%20Skills.docx"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3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g"/><Relationship Id="rId4" Type="http://schemas.openxmlformats.org/officeDocument/2006/relationships/image" Target="../media/image21.jpg"/></Relationships>
</file>

<file path=ppt/slides/_rels/slide3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jpg"/><Relationship Id="rId4" Type="http://schemas.openxmlformats.org/officeDocument/2006/relationships/image" Target="../media/image25.jp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hyperlink" Target="http://www.espnfc.com/blog/the-match/60/post/2680983/pressure-grows-on-jose-mourinho-as-chelsea-problems-mount" TargetMode="External"/><Relationship Id="rId4" Type="http://schemas.openxmlformats.org/officeDocument/2006/relationships/image" Target="../media/image29.jpeg"/></Relationships>
</file>

<file path=ppt/slides/_rels/slide39.xml.rels><?xml version="1.0" encoding="UTF-8" standalone="yes"?>
<Relationships xmlns="http://schemas.openxmlformats.org/package/2006/relationships"><Relationship Id="rId3" Type="http://schemas.openxmlformats.org/officeDocument/2006/relationships/hyperlink" Target="2.2%20-%20Tasks/2.2%20-%20Exam%20Questions%20-%20Paper%201%20-%20Organisation%20and%20Management.docx"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2.2%20-%20Tasks/2.2%20-%20Exam%20Questions%20-%20Paper%201%20-%20Organisation%20and%20Management.docx"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2.1%20-%20Tasks/2.1%20-%20Exam%20Questions%20-%202008%20-%20May.docx"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949280"/>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2.2 – Organisation and Management</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2.2.1 – What is </a:t>
            </a:r>
            <a:r>
              <a:rPr lang="en-GB" sz="3100" dirty="0"/>
              <a:t>O</a:t>
            </a:r>
            <a:r>
              <a:rPr lang="en-GB" sz="3100" dirty="0" smtClean="0"/>
              <a:t>rganisational Structure?</a:t>
            </a:r>
            <a:endParaRPr lang="en-GB" sz="31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952424121"/>
              </p:ext>
            </p:extLst>
          </p:nvPr>
        </p:nvGraphicFramePr>
        <p:xfrm>
          <a:off x="6948264" y="1161875"/>
          <a:ext cx="1835893" cy="54164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many levels are there between the Principal and the Cleaners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Where on the organisation ladder are your parents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Does higher on the ladder always mean more pay</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What happens when people move down the ladder</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Is the job easier or more rewarding  higher up</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How high do you aspire to be on the ladder</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55809"/>
            <a:ext cx="6581403" cy="532453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b="1" dirty="0" smtClean="0">
                <a:latin typeface="Calibri" panose="020F0502020204030204" pitchFamily="34" charset="0"/>
              </a:rPr>
              <a:t>Organisational Structure</a:t>
            </a:r>
            <a:r>
              <a:rPr lang="en-US" sz="1700" dirty="0" smtClean="0">
                <a:latin typeface="Calibri" panose="020F0502020204030204" pitchFamily="34" charset="0"/>
              </a:rPr>
              <a:t> refers to the level of management and division of responsibilities within a company. This structure is often presented in the form of a chart.</a:t>
            </a:r>
          </a:p>
          <a:p>
            <a:pPr>
              <a:buClr>
                <a:srgbClr val="00B050"/>
              </a:buClr>
            </a:pPr>
            <a:r>
              <a:rPr lang="en-US" sz="1700" b="1" dirty="0" smtClean="0">
                <a:solidFill>
                  <a:srgbClr val="0070C0"/>
                </a:solidFill>
                <a:latin typeface="Calibri" panose="020F0502020204030204" pitchFamily="34" charset="0"/>
              </a:rPr>
              <a:t>Case Study Example</a:t>
            </a:r>
            <a:endParaRPr lang="en-US" sz="17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700" dirty="0" smtClean="0">
                <a:solidFill>
                  <a:srgbClr val="0070C0"/>
                </a:solidFill>
                <a:latin typeface="Calibri" panose="020F0502020204030204" pitchFamily="34" charset="0"/>
              </a:rPr>
              <a:t>Rehab Food Stores is owned and managed by Ahmed Rehab. It is a sole trader business. Ahmed has no employees and works a long day, 12 hours usually. As he works alone in the business he has to do all the jobs which are involved in running a busy convenience store. Here is a list of just 6 of his tasks:</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Ordering new stock</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Serving customers</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Going to the bank to pay in cash – he does this on Thursday afternoons when the shop is closed.</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Arranging shelf displays</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Keeping all the paperwork up t date, such as making sure suppliers are paid on time</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Contacting the local newspaper to arrange an advert for the shop.</a:t>
            </a:r>
          </a:p>
          <a:p>
            <a:pPr>
              <a:buClr>
                <a:srgbClr val="00B050"/>
              </a:buClr>
            </a:pPr>
            <a:r>
              <a:rPr lang="en-US" sz="1700" b="1" dirty="0" smtClean="0">
                <a:solidFill>
                  <a:srgbClr val="FF0000"/>
                </a:solidFill>
                <a:latin typeface="Calibri" panose="020F0502020204030204" pitchFamily="34" charset="0"/>
              </a:rPr>
              <a:t>Activity 7.1</a:t>
            </a:r>
          </a:p>
          <a:p>
            <a:pPr marL="342900" indent="-342900">
              <a:buClr>
                <a:srgbClr val="00B050"/>
              </a:buClr>
              <a:buFont typeface="Wingdings 3" panose="05040102010807070707" pitchFamily="18" charset="2"/>
              <a:buChar char=""/>
            </a:pPr>
            <a:r>
              <a:rPr lang="en-US" sz="1700" dirty="0" smtClean="0">
                <a:solidFill>
                  <a:srgbClr val="FF0000"/>
                </a:solidFill>
                <a:latin typeface="Calibri" panose="020F0502020204030204" pitchFamily="34" charset="0"/>
              </a:rPr>
              <a:t>Read the case study above and list </a:t>
            </a:r>
            <a:r>
              <a:rPr lang="en-US" sz="1700" b="1" dirty="0" smtClean="0">
                <a:solidFill>
                  <a:srgbClr val="FF0000"/>
                </a:solidFill>
                <a:latin typeface="Calibri" panose="020F0502020204030204" pitchFamily="34" charset="0"/>
              </a:rPr>
              <a:t>three</a:t>
            </a:r>
            <a:r>
              <a:rPr lang="en-US" sz="1700" dirty="0" smtClean="0">
                <a:solidFill>
                  <a:srgbClr val="FF0000"/>
                </a:solidFill>
                <a:latin typeface="Calibri" panose="020F0502020204030204" pitchFamily="34" charset="0"/>
              </a:rPr>
              <a:t> other tasks that you think Ahmed has to do in order to run the </a:t>
            </a:r>
            <a:r>
              <a:rPr lang="en-US" sz="1700" dirty="0">
                <a:solidFill>
                  <a:srgbClr val="FF0000"/>
                </a:solidFill>
                <a:latin typeface="Calibri" panose="020F0502020204030204" pitchFamily="34" charset="0"/>
              </a:rPr>
              <a:t>Rehab Food </a:t>
            </a:r>
            <a:r>
              <a:rPr lang="en-US" sz="1700" dirty="0" smtClean="0">
                <a:solidFill>
                  <a:srgbClr val="FF0000"/>
                </a:solidFill>
                <a:latin typeface="Calibri" panose="020F0502020204030204" pitchFamily="34" charset="0"/>
              </a:rPr>
              <a:t>Stores efficiently.</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064563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1950" dirty="0" smtClean="0"/>
              <a:t>2.2.1 – Why does organisational structure change as a business expands?</a:t>
            </a:r>
            <a:endParaRPr lang="en-GB" sz="195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391531175"/>
              </p:ext>
            </p:extLst>
          </p:nvPr>
        </p:nvGraphicFramePr>
        <p:xfrm>
          <a:off x="323528" y="1196752"/>
          <a:ext cx="8496622" cy="5532120"/>
        </p:xfrm>
        <a:graphic>
          <a:graphicData uri="http://schemas.openxmlformats.org/drawingml/2006/table">
            <a:tbl>
              <a:tblPr firstRow="1" bandRow="1">
                <a:tableStyleId>{2D5ABB26-0587-4C30-8999-92F81FD0307C}</a:tableStyleId>
              </a:tblPr>
              <a:tblGrid>
                <a:gridCol w="8496622"/>
              </a:tblGrid>
              <a:tr h="5400600">
                <a:tc>
                  <a:txBody>
                    <a:bodyPr/>
                    <a:lstStyle/>
                    <a:p>
                      <a:pPr marL="342900" lvl="0" indent="-342900">
                        <a:buClr>
                          <a:srgbClr val="00B050"/>
                        </a:buClr>
                        <a:buFont typeface="Wingdings 3" panose="05040102010807070707" pitchFamily="18" charset="2"/>
                        <a:buChar char=""/>
                      </a:pPr>
                      <a:r>
                        <a:rPr kumimoji="0" lang="en-US" sz="1700" b="0" kern="1200" dirty="0" smtClean="0">
                          <a:solidFill>
                            <a:schemeClr val="tx1"/>
                          </a:solidFill>
                          <a:effectLst/>
                          <a:latin typeface="Calibri" panose="020F0502020204030204" pitchFamily="34" charset="0"/>
                          <a:ea typeface="+mn-ea"/>
                          <a:cs typeface="+mn-cs"/>
                        </a:rPr>
                        <a:t>In Ahmed’s business there is no need for an organisational structure</a:t>
                      </a:r>
                      <a:r>
                        <a:rPr kumimoji="0" lang="en-US" sz="1700" b="0" kern="1200" baseline="0" dirty="0" smtClean="0">
                          <a:solidFill>
                            <a:schemeClr val="tx1"/>
                          </a:solidFill>
                          <a:effectLst/>
                          <a:latin typeface="Calibri" panose="020F0502020204030204" pitchFamily="34" charset="0"/>
                          <a:ea typeface="+mn-ea"/>
                          <a:cs typeface="+mn-cs"/>
                        </a:rPr>
                        <a:t> because he works alone. There is no need to lay out the responsibilities and duties of other employees or to indicate their links with other workers – because there aren’t any! As he is the only manager, there can be no other management levels. This example shows the simplest form of business. What would happen to the organisation of Ahmed’s business if it expanded?</a:t>
                      </a:r>
                    </a:p>
                    <a:p>
                      <a:pPr marL="0" lvl="0" indent="0">
                        <a:buClr>
                          <a:srgbClr val="00B050"/>
                        </a:buClr>
                        <a:buFont typeface="Wingdings 3" panose="05040102010807070707" pitchFamily="18" charset="2"/>
                        <a:buNone/>
                      </a:pPr>
                      <a:r>
                        <a:rPr kumimoji="0" lang="en-US" sz="1700" b="1" kern="1200" dirty="0" smtClean="0">
                          <a:solidFill>
                            <a:srgbClr val="0070C0"/>
                          </a:solidFill>
                          <a:effectLst/>
                          <a:latin typeface="Calibri" panose="020F0502020204030204" pitchFamily="34" charset="0"/>
                          <a:ea typeface="+mn-ea"/>
                          <a:cs typeface="+mn-cs"/>
                        </a:rPr>
                        <a:t>Case Study Example</a:t>
                      </a:r>
                    </a:p>
                    <a:p>
                      <a:pPr marL="342900" lvl="0" indent="-342900">
                        <a:buClr>
                          <a:srgbClr val="00B050"/>
                        </a:buClr>
                        <a:buFont typeface="Wingdings 3" panose="05040102010807070707" pitchFamily="18" charset="2"/>
                        <a:buChar char=""/>
                      </a:pPr>
                      <a:r>
                        <a:rPr kumimoji="0" lang="en-US" sz="1700" b="0" kern="1200" dirty="0" smtClean="0">
                          <a:solidFill>
                            <a:srgbClr val="0070C0"/>
                          </a:solidFill>
                          <a:effectLst/>
                          <a:latin typeface="Calibri" panose="020F0502020204030204" pitchFamily="34" charset="0"/>
                          <a:ea typeface="+mn-ea"/>
                          <a:cs typeface="+mn-cs"/>
                        </a:rPr>
                        <a:t>Ahmed</a:t>
                      </a:r>
                      <a:r>
                        <a:rPr kumimoji="0" lang="en-US" sz="1700" b="0" kern="1200" baseline="0" dirty="0" smtClean="0">
                          <a:solidFill>
                            <a:srgbClr val="0070C0"/>
                          </a:solidFill>
                          <a:effectLst/>
                          <a:latin typeface="Calibri" panose="020F0502020204030204" pitchFamily="34" charset="0"/>
                          <a:ea typeface="+mn-ea"/>
                          <a:cs typeface="+mn-cs"/>
                        </a:rPr>
                        <a:t> was exhausted. At the end of another long day Ahmed decided that he could no longer do all the work of running the store by himself. He was going to advertise for a shop assistant. He thought carefully about what work he would want to assistant to perform.</a:t>
                      </a:r>
                    </a:p>
                    <a:p>
                      <a:pPr marL="342900" lvl="0" indent="-342900">
                        <a:buClr>
                          <a:srgbClr val="00B050"/>
                        </a:buClr>
                        <a:buFont typeface="Wingdings 3" panose="05040102010807070707" pitchFamily="18" charset="2"/>
                        <a:buChar char=""/>
                      </a:pPr>
                      <a:r>
                        <a:rPr kumimoji="0" lang="en-US" sz="1700" b="0" kern="1200" baseline="0" dirty="0" smtClean="0">
                          <a:solidFill>
                            <a:srgbClr val="0070C0"/>
                          </a:solidFill>
                          <a:effectLst/>
                          <a:latin typeface="Calibri" panose="020F0502020204030204" pitchFamily="34" charset="0"/>
                          <a:ea typeface="+mn-ea"/>
                          <a:cs typeface="+mn-cs"/>
                        </a:rPr>
                        <a:t>Ahmed remembered from his previous job, working for a large retail chain, that it was important to make clear the tasks and responsibilities of employees. If this was not done then two people might end up doing the same work – and some work might not get done at all.</a:t>
                      </a:r>
                    </a:p>
                    <a:p>
                      <a:pPr marL="342900" lvl="0" indent="-342900">
                        <a:buClr>
                          <a:srgbClr val="00B050"/>
                        </a:buClr>
                        <a:buFont typeface="Wingdings 3" panose="05040102010807070707" pitchFamily="18" charset="2"/>
                        <a:buChar char=""/>
                      </a:pPr>
                      <a:r>
                        <a:rPr kumimoji="0" lang="en-US" sz="1700" b="0" kern="1200" baseline="0" dirty="0" smtClean="0">
                          <a:solidFill>
                            <a:srgbClr val="0070C0"/>
                          </a:solidFill>
                          <a:effectLst/>
                          <a:latin typeface="Calibri" panose="020F0502020204030204" pitchFamily="34" charset="0"/>
                          <a:ea typeface="+mn-ea"/>
                          <a:cs typeface="+mn-cs"/>
                        </a:rPr>
                        <a:t>He decided to write out a job description (see next slide) which he would give to all the people who applied for the job. This would make clear what the job would involve. Ahmed thought this would have 2 main advantages:</a:t>
                      </a:r>
                    </a:p>
                    <a:p>
                      <a:pPr marL="568325" lvl="0" indent="-231775">
                        <a:buClr>
                          <a:srgbClr val="00B050"/>
                        </a:buClr>
                        <a:buFont typeface="Arial" panose="020B0604020202020204" pitchFamily="34" charset="0"/>
                        <a:buChar char="•"/>
                      </a:pPr>
                      <a:r>
                        <a:rPr kumimoji="0" lang="en-US" sz="1700" b="0" kern="1200" baseline="0" dirty="0" smtClean="0">
                          <a:solidFill>
                            <a:srgbClr val="0070C0"/>
                          </a:solidFill>
                          <a:effectLst/>
                          <a:latin typeface="Calibri" panose="020F0502020204030204" pitchFamily="34" charset="0"/>
                          <a:ea typeface="+mn-ea"/>
                          <a:cs typeface="+mn-cs"/>
                        </a:rPr>
                        <a:t>People applying for the job could see if they were suitable for the work expected of them</a:t>
                      </a:r>
                    </a:p>
                    <a:p>
                      <a:pPr marL="568325" lvl="0" indent="-231775">
                        <a:buClr>
                          <a:srgbClr val="00B050"/>
                        </a:buClr>
                        <a:buFont typeface="Arial" panose="020B0604020202020204" pitchFamily="34" charset="0"/>
                        <a:buChar char="•"/>
                      </a:pPr>
                      <a:r>
                        <a:rPr kumimoji="0" lang="en-US" sz="1700" b="0" kern="1200" baseline="0" dirty="0" smtClean="0">
                          <a:solidFill>
                            <a:srgbClr val="0070C0"/>
                          </a:solidFill>
                          <a:effectLst/>
                          <a:latin typeface="Calibri" panose="020F0502020204030204" pitchFamily="34" charset="0"/>
                          <a:ea typeface="+mn-ea"/>
                          <a:cs typeface="+mn-cs"/>
                        </a:rPr>
                        <a:t>Once in the job, the new employee would know exactly what their duties and responsibilities were. Their work should therefor help Ahmed, not just repeat what he was doing.</a:t>
                      </a: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78</a:t>
            </a:r>
            <a:endParaRPr lang="en-GB" sz="2000" b="1" dirty="0">
              <a:latin typeface="Arial" panose="020B0604020202020204" pitchFamily="34" charset="0"/>
              <a:cs typeface="Arial" panose="020B0604020202020204" pitchFamily="34" charset="0"/>
            </a:endParaRPr>
          </a:p>
        </p:txBody>
      </p:sp>
      <p:sp>
        <p:nvSpPr>
          <p:cNvPr id="9" name="TextBox 8">
            <a:hlinkClick r:id="rId3" action="ppaction://hlinkfile"/>
          </p:cNvPr>
          <p:cNvSpPr txBox="1"/>
          <p:nvPr/>
        </p:nvSpPr>
        <p:spPr>
          <a:xfrm>
            <a:off x="8532440" y="242088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Tree>
    <p:extLst>
      <p:ext uri="{BB962C8B-B14F-4D97-AF65-F5344CB8AC3E}">
        <p14:creationId xmlns:p14="http://schemas.microsoft.com/office/powerpoint/2010/main" val="98485921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1950" dirty="0" smtClean="0"/>
              <a:t>2.2.1 – Why does organisational structure change as a business expands?</a:t>
            </a:r>
            <a:endParaRPr lang="en-GB" sz="195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385439239"/>
              </p:ext>
            </p:extLst>
          </p:nvPr>
        </p:nvGraphicFramePr>
        <p:xfrm>
          <a:off x="323528" y="1196752"/>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0" lvl="0" indent="0">
                        <a:buClr>
                          <a:srgbClr val="00B050"/>
                        </a:buClr>
                        <a:buFont typeface="Wingdings 3" panose="05040102010807070707" pitchFamily="18" charset="2"/>
                        <a:buNone/>
                      </a:pPr>
                      <a:r>
                        <a:rPr kumimoji="0" lang="en-US" sz="1800" b="1" kern="1200" dirty="0" smtClean="0">
                          <a:solidFill>
                            <a:srgbClr val="0070C0"/>
                          </a:solidFill>
                          <a:effectLst/>
                          <a:latin typeface="Calibri" panose="020F0502020204030204" pitchFamily="34" charset="0"/>
                          <a:ea typeface="+mn-ea"/>
                          <a:cs typeface="+mn-cs"/>
                        </a:rPr>
                        <a:t>Job Description</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Shop Assistant</a:t>
                      </a:r>
                    </a:p>
                    <a:p>
                      <a:pPr marL="0" lvl="0" indent="0">
                        <a:buClr>
                          <a:srgbClr val="00B050"/>
                        </a:buClr>
                        <a:buFont typeface="Wingdings 3" panose="05040102010807070707" pitchFamily="18" charset="2"/>
                        <a:buNone/>
                      </a:pPr>
                      <a:r>
                        <a:rPr kumimoji="0" lang="en-US" sz="1800" b="1" kern="1200" baseline="0" dirty="0" smtClean="0">
                          <a:solidFill>
                            <a:srgbClr val="0070C0"/>
                          </a:solidFill>
                          <a:effectLst/>
                          <a:latin typeface="Calibri" panose="020F0502020204030204" pitchFamily="34" charset="0"/>
                          <a:ea typeface="+mn-ea"/>
                          <a:cs typeface="+mn-cs"/>
                        </a:rPr>
                        <a:t>Main Tasks</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To open the shop in the morning</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To be responsible for ordering all goods from suppliers</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To arrange all shelf displays</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To help serve customers</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To assist the manager in other ways directed by him</a:t>
                      </a:r>
                    </a:p>
                    <a:p>
                      <a:pPr marL="0" lvl="0" indent="0">
                        <a:buClr>
                          <a:srgbClr val="00B050"/>
                        </a:buClr>
                        <a:buFont typeface="Wingdings 3" panose="05040102010807070707" pitchFamily="18" charset="2"/>
                        <a:buNone/>
                      </a:pPr>
                      <a:r>
                        <a:rPr kumimoji="0" lang="en-US" sz="1800" b="1" kern="1200" baseline="0" dirty="0" smtClean="0">
                          <a:solidFill>
                            <a:srgbClr val="0070C0"/>
                          </a:solidFill>
                          <a:effectLst/>
                          <a:latin typeface="Calibri" panose="020F0502020204030204" pitchFamily="34" charset="0"/>
                          <a:ea typeface="+mn-ea"/>
                          <a:cs typeface="+mn-cs"/>
                        </a:rPr>
                        <a:t>Working conditions</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Five days a week</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Eight hours a day</a:t>
                      </a:r>
                    </a:p>
                    <a:p>
                      <a:pPr marL="630238" lvl="0" indent="-342900">
                        <a:buClr>
                          <a:srgbClr val="00B050"/>
                        </a:buClr>
                        <a:buFont typeface="Arial" panose="020B0604020202020204" pitchFamily="34" charset="0"/>
                        <a:buChar char="•"/>
                      </a:pPr>
                      <a:r>
                        <a:rPr kumimoji="0" lang="en-US" sz="1800" b="0" kern="1200" baseline="0" dirty="0" smtClean="0">
                          <a:solidFill>
                            <a:srgbClr val="0070C0"/>
                          </a:solidFill>
                          <a:effectLst/>
                          <a:latin typeface="Calibri" panose="020F0502020204030204" pitchFamily="34" charset="0"/>
                          <a:ea typeface="+mn-ea"/>
                          <a:cs typeface="+mn-cs"/>
                        </a:rPr>
                        <a:t>Four weeks’ holiday – by negotiation, but not at the same time as the manager.</a:t>
                      </a:r>
                    </a:p>
                    <a:p>
                      <a:pPr marL="0" lvl="0" indent="0">
                        <a:buClr>
                          <a:srgbClr val="00B050"/>
                        </a:buClr>
                        <a:buFont typeface="Wingdings 3" panose="05040102010807070707" pitchFamily="18" charset="2"/>
                        <a:buNone/>
                      </a:pPr>
                      <a:r>
                        <a:rPr kumimoji="0" lang="en-US" sz="1800" b="1" kern="1200" dirty="0" smtClean="0">
                          <a:solidFill>
                            <a:srgbClr val="FF0000"/>
                          </a:solidFill>
                          <a:effectLst/>
                          <a:latin typeface="Calibri" panose="020F0502020204030204" pitchFamily="34" charset="0"/>
                          <a:ea typeface="+mn-ea"/>
                          <a:cs typeface="+mn-cs"/>
                        </a:rPr>
                        <a:t>Activity 7.2 - </a:t>
                      </a:r>
                      <a:r>
                        <a:rPr kumimoji="0" lang="en-US" sz="1800" b="0" kern="1200" dirty="0" smtClean="0">
                          <a:solidFill>
                            <a:srgbClr val="FF0000"/>
                          </a:solidFill>
                          <a:effectLst/>
                          <a:latin typeface="Calibri" panose="020F0502020204030204" pitchFamily="34" charset="0"/>
                          <a:ea typeface="+mn-ea"/>
                          <a:cs typeface="+mn-cs"/>
                        </a:rPr>
                        <a:t>Read the case study above.</a:t>
                      </a:r>
                    </a:p>
                    <a:p>
                      <a:pPr marL="630238" lvl="0" indent="-342900">
                        <a:buClr>
                          <a:srgbClr val="00B050"/>
                        </a:buClr>
                        <a:buFont typeface="+mj-lt"/>
                        <a:buAutoNum type="alphaLcParenR"/>
                      </a:pPr>
                      <a:r>
                        <a:rPr kumimoji="0" lang="en-US" sz="1800" b="0" kern="1200" baseline="0" dirty="0" smtClean="0">
                          <a:solidFill>
                            <a:srgbClr val="FF0000"/>
                          </a:solidFill>
                          <a:effectLst/>
                          <a:latin typeface="Calibri" panose="020F0502020204030204" pitchFamily="34" charset="0"/>
                          <a:ea typeface="+mn-ea"/>
                          <a:cs typeface="+mn-cs"/>
                        </a:rPr>
                        <a:t>Study the job description. Do you think Ahmed is looking to recruit an experienced shop assistant? What evidence is there to support your answer?</a:t>
                      </a:r>
                    </a:p>
                    <a:p>
                      <a:pPr marL="630238" lvl="0" indent="-342900">
                        <a:buClr>
                          <a:srgbClr val="00B050"/>
                        </a:buClr>
                        <a:buFont typeface="+mj-lt"/>
                        <a:buAutoNum type="alphaLcParenR"/>
                      </a:pPr>
                      <a:r>
                        <a:rPr kumimoji="0" lang="en-US" sz="1800" b="0" kern="1200" baseline="0" dirty="0" smtClean="0">
                          <a:solidFill>
                            <a:srgbClr val="FF0000"/>
                          </a:solidFill>
                          <a:effectLst/>
                          <a:latin typeface="Calibri" panose="020F0502020204030204" pitchFamily="34" charset="0"/>
                          <a:ea typeface="+mn-ea"/>
                          <a:cs typeface="+mn-cs"/>
                        </a:rPr>
                        <a:t>Make a list of the important tasks and responsibilities Ahmed still has to perform himself.</a:t>
                      </a:r>
                    </a:p>
                    <a:p>
                      <a:pPr marL="342900" lvl="0" indent="-342900">
                        <a:buClr>
                          <a:srgbClr val="00B050"/>
                        </a:buClr>
                        <a:buFont typeface="Wingdings 3" panose="05040102010807070707" pitchFamily="18" charset="2"/>
                        <a:buChar char=""/>
                      </a:pPr>
                      <a:r>
                        <a:rPr kumimoji="0" lang="en-US" sz="1800" b="0" kern="1200" baseline="0" dirty="0" smtClean="0">
                          <a:solidFill>
                            <a:schemeClr val="tx1"/>
                          </a:solidFill>
                          <a:effectLst/>
                          <a:latin typeface="Calibri" panose="020F0502020204030204" pitchFamily="34" charset="0"/>
                          <a:ea typeface="+mn-ea"/>
                          <a:cs typeface="+mn-cs"/>
                        </a:rPr>
                        <a:t>Ahmed’s business now has a very simple organisational structure. There are now two people in the organisation and they are specializing in different jobs.</a:t>
                      </a: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78</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60432" y="4149080"/>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pic>
        <p:nvPicPr>
          <p:cNvPr id="5122" name="Picture 2" descr="http://i.dailymail.co.uk/i/pix/2014/09/15/1410796049933_wps_16_ACTORS_Ronnie_Barker_die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1205578"/>
            <a:ext cx="2447950" cy="157147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ichef.bbci.co.uk/news/660/media/images/54209000/jpg/_54209978_aybs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200" y="2852936"/>
            <a:ext cx="2447950" cy="1376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82341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2.2.1 – Organisation Charts – Case Study Example</a:t>
            </a:r>
            <a:endParaRPr lang="en-GB" sz="2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482150000"/>
              </p:ext>
            </p:extLst>
          </p:nvPr>
        </p:nvGraphicFramePr>
        <p:xfrm>
          <a:off x="323528" y="1196752"/>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0" lvl="0" indent="0">
                        <a:buClr>
                          <a:srgbClr val="00B050"/>
                        </a:buClr>
                        <a:buFont typeface="Wingdings 3" panose="05040102010807070707" pitchFamily="18" charset="2"/>
                        <a:buNone/>
                      </a:pPr>
                      <a:r>
                        <a:rPr kumimoji="0" lang="en-US" sz="1700" b="1" kern="1200" dirty="0" smtClean="0">
                          <a:solidFill>
                            <a:srgbClr val="0070C0"/>
                          </a:solidFill>
                          <a:effectLst/>
                          <a:latin typeface="Calibri" panose="020F0502020204030204" pitchFamily="34" charset="0"/>
                          <a:ea typeface="+mn-ea"/>
                          <a:cs typeface="+mn-cs"/>
                        </a:rPr>
                        <a:t>Case Study Example</a:t>
                      </a:r>
                    </a:p>
                    <a:p>
                      <a:pPr marL="285750" lvl="0" indent="-285750">
                        <a:buClr>
                          <a:srgbClr val="00B050"/>
                        </a:buClr>
                        <a:buFont typeface="Wingdings 3" panose="05040102010807070707" pitchFamily="18" charset="2"/>
                        <a:buChar char=""/>
                      </a:pPr>
                      <a:r>
                        <a:rPr kumimoji="0" lang="en-US" sz="1700" b="0" kern="1200" dirty="0" smtClean="0">
                          <a:solidFill>
                            <a:srgbClr val="0070C0"/>
                          </a:solidFill>
                          <a:effectLst/>
                          <a:latin typeface="Calibri" panose="020F0502020204030204" pitchFamily="34" charset="0"/>
                          <a:ea typeface="+mn-ea"/>
                          <a:cs typeface="+mn-cs"/>
                        </a:rPr>
                        <a:t>Ahmed’s business has expanded rapidly. More employees have been appointed.</a:t>
                      </a:r>
                      <a:r>
                        <a:rPr kumimoji="0" lang="en-US" sz="1700" b="0" kern="1200" baseline="0" dirty="0" smtClean="0">
                          <a:solidFill>
                            <a:srgbClr val="0070C0"/>
                          </a:solidFill>
                          <a:effectLst/>
                          <a:latin typeface="Calibri" panose="020F0502020204030204" pitchFamily="34" charset="0"/>
                          <a:ea typeface="+mn-ea"/>
                          <a:cs typeface="+mn-cs"/>
                        </a:rPr>
                        <a:t> Some of them managed the shop because Ahmed spent more time on office work. Shop opening hours were lengthened, Eventually, Ahmed decided to open 4 further stores in other towns. It became clear to Ahmed that his business needed the advantages of limited company status (unit 01).</a:t>
                      </a:r>
                    </a:p>
                    <a:p>
                      <a:pPr marL="285750" lvl="0" indent="-285750">
                        <a:buClr>
                          <a:srgbClr val="00B050"/>
                        </a:buClr>
                        <a:buFont typeface="Wingdings 3" panose="05040102010807070707" pitchFamily="18" charset="2"/>
                        <a:buChar char=""/>
                      </a:pPr>
                      <a:r>
                        <a:rPr kumimoji="0" lang="en-US" sz="1700" b="0" kern="1200" baseline="0" dirty="0" smtClean="0">
                          <a:solidFill>
                            <a:srgbClr val="0070C0"/>
                          </a:solidFill>
                          <a:effectLst/>
                          <a:latin typeface="Calibri" panose="020F0502020204030204" pitchFamily="34" charset="0"/>
                          <a:ea typeface="+mn-ea"/>
                          <a:cs typeface="+mn-cs"/>
                        </a:rPr>
                        <a:t>A business friend agreed to buy shares and become one of the directors of the company. As the organisation was growing, Ahmed decided it needed a clear structure. After discussions with his directors and senior managers, he drew out the chart below.</a:t>
                      </a:r>
                      <a:endParaRPr kumimoji="0" lang="en-US" sz="1700" b="0" kern="1200" dirty="0" smtClean="0">
                        <a:solidFill>
                          <a:srgbClr val="0070C0"/>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60432" y="1162034"/>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
        <p:nvSpPr>
          <p:cNvPr id="11" name="TextBox 10"/>
          <p:cNvSpPr txBox="1"/>
          <p:nvPr/>
        </p:nvSpPr>
        <p:spPr>
          <a:xfrm>
            <a:off x="4743153" y="4386590"/>
            <a:ext cx="1773063"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Director</a:t>
            </a:r>
            <a:endParaRPr lang="en-GB" sz="1600" dirty="0"/>
          </a:p>
        </p:txBody>
      </p:sp>
      <p:sp>
        <p:nvSpPr>
          <p:cNvPr id="12" name="TextBox 11"/>
          <p:cNvSpPr txBox="1"/>
          <p:nvPr/>
        </p:nvSpPr>
        <p:spPr>
          <a:xfrm>
            <a:off x="6732240" y="4428401"/>
            <a:ext cx="194056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Human Resources</a:t>
            </a:r>
            <a:br>
              <a:rPr lang="en-US" sz="1600" dirty="0" smtClean="0"/>
            </a:br>
            <a:r>
              <a:rPr lang="en-US" sz="1600" dirty="0" smtClean="0"/>
              <a:t>Director</a:t>
            </a:r>
            <a:endParaRPr lang="en-GB" sz="1600" dirty="0"/>
          </a:p>
        </p:txBody>
      </p:sp>
      <p:sp>
        <p:nvSpPr>
          <p:cNvPr id="15" name="TextBox 14"/>
          <p:cNvSpPr txBox="1"/>
          <p:nvPr/>
        </p:nvSpPr>
        <p:spPr>
          <a:xfrm>
            <a:off x="467544" y="5009346"/>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Store Managers</a:t>
            </a:r>
            <a:endParaRPr lang="en-GB" sz="1600" dirty="0"/>
          </a:p>
        </p:txBody>
      </p:sp>
      <p:sp>
        <p:nvSpPr>
          <p:cNvPr id="16" name="TextBox 15"/>
          <p:cNvSpPr txBox="1"/>
          <p:nvPr/>
        </p:nvSpPr>
        <p:spPr>
          <a:xfrm>
            <a:off x="6876256" y="5301208"/>
            <a:ext cx="164780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Administrative Assistant</a:t>
            </a:r>
            <a:endParaRPr lang="en-GB" sz="1600" dirty="0"/>
          </a:p>
        </p:txBody>
      </p:sp>
      <p:cxnSp>
        <p:nvCxnSpPr>
          <p:cNvPr id="4" name="Straight Connector 3"/>
          <p:cNvCxnSpPr/>
          <p:nvPr/>
        </p:nvCxnSpPr>
        <p:spPr>
          <a:xfrm>
            <a:off x="2555776" y="4149080"/>
            <a:ext cx="4968552"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306518" y="4797152"/>
            <a:ext cx="2257370"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2555776" y="4149080"/>
            <a:ext cx="0" cy="182217"/>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5652120" y="4149080"/>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524328" y="4149081"/>
            <a:ext cx="0" cy="27932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6" idx="0"/>
            <a:endCxn id="12" idx="2"/>
          </p:cNvCxnSpPr>
          <p:nvPr/>
        </p:nvCxnSpPr>
        <p:spPr>
          <a:xfrm flipV="1">
            <a:off x="7700156" y="5013176"/>
            <a:ext cx="2364" cy="288032"/>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5652120" y="4725145"/>
            <a:ext cx="0" cy="360039"/>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796408" y="5004465"/>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Book-Keeper</a:t>
            </a:r>
            <a:endParaRPr lang="en-GB" sz="1600" dirty="0"/>
          </a:p>
        </p:txBody>
      </p:sp>
      <p:cxnSp>
        <p:nvCxnSpPr>
          <p:cNvPr id="42" name="Straight Connector 41"/>
          <p:cNvCxnSpPr/>
          <p:nvPr/>
        </p:nvCxnSpPr>
        <p:spPr>
          <a:xfrm flipV="1">
            <a:off x="3563888" y="4797152"/>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1314922" y="4797152"/>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1306518" y="5343020"/>
            <a:ext cx="0" cy="96630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7544" y="6258798"/>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Shop Workers</a:t>
            </a:r>
            <a:endParaRPr lang="en-GB" sz="1600" dirty="0"/>
          </a:p>
        </p:txBody>
      </p:sp>
      <p:sp>
        <p:nvSpPr>
          <p:cNvPr id="17" name="TextBox 16"/>
          <p:cNvSpPr txBox="1"/>
          <p:nvPr/>
        </p:nvSpPr>
        <p:spPr>
          <a:xfrm>
            <a:off x="467544" y="5661248"/>
            <a:ext cx="252028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Assistant Store Managers</a:t>
            </a:r>
            <a:endParaRPr lang="en-GB" sz="1600" dirty="0"/>
          </a:p>
        </p:txBody>
      </p:sp>
      <p:cxnSp>
        <p:nvCxnSpPr>
          <p:cNvPr id="47" name="Straight Connector 46"/>
          <p:cNvCxnSpPr/>
          <p:nvPr/>
        </p:nvCxnSpPr>
        <p:spPr>
          <a:xfrm flipV="1">
            <a:off x="2412790" y="4551095"/>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53646" y="4331297"/>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Sales Manager</a:t>
            </a:r>
            <a:endParaRPr lang="en-GB" sz="1600" dirty="0"/>
          </a:p>
        </p:txBody>
      </p:sp>
      <p:cxnSp>
        <p:nvCxnSpPr>
          <p:cNvPr id="48" name="Straight Connector 47"/>
          <p:cNvCxnSpPr/>
          <p:nvPr/>
        </p:nvCxnSpPr>
        <p:spPr>
          <a:xfrm flipV="1">
            <a:off x="4427984" y="3932550"/>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843808" y="3717032"/>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a:t>Chief Executive - Ahmed </a:t>
            </a:r>
            <a:r>
              <a:rPr lang="en-US" sz="1600" dirty="0" err="1"/>
              <a:t>Jamail</a:t>
            </a:r>
            <a:endParaRPr lang="en-GB" sz="1600" dirty="0"/>
          </a:p>
        </p:txBody>
      </p:sp>
      <p:sp>
        <p:nvSpPr>
          <p:cNvPr id="13" name="TextBox 12"/>
          <p:cNvSpPr txBox="1"/>
          <p:nvPr/>
        </p:nvSpPr>
        <p:spPr>
          <a:xfrm>
            <a:off x="2411760" y="5004465"/>
            <a:ext cx="2232248"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Purchasing Manager</a:t>
            </a:r>
            <a:endParaRPr lang="en-GB" sz="1600" dirty="0"/>
          </a:p>
        </p:txBody>
      </p:sp>
    </p:spTree>
    <p:extLst>
      <p:ext uri="{BB962C8B-B14F-4D97-AF65-F5344CB8AC3E}">
        <p14:creationId xmlns:p14="http://schemas.microsoft.com/office/powerpoint/2010/main" val="202239385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1950" dirty="0" smtClean="0"/>
              <a:t>2.2.1 – Why does organisational structure change as a business expands?</a:t>
            </a:r>
            <a:endParaRPr lang="en-GB" sz="195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080232326"/>
              </p:ext>
            </p:extLst>
          </p:nvPr>
        </p:nvGraphicFramePr>
        <p:xfrm>
          <a:off x="323528" y="1196752"/>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In fact, this is a typical organisational chart for many businesses. The most important features are as follows:</a:t>
                      </a:r>
                    </a:p>
                    <a:p>
                      <a:pPr marL="625475" lvl="0" indent="-342900">
                        <a:buClr>
                          <a:srgbClr val="00B050"/>
                        </a:buClr>
                        <a:buFont typeface="Arial" panose="020B0604020202020204" pitchFamily="34" charset="0"/>
                        <a:buChar char="•"/>
                      </a:pPr>
                      <a:r>
                        <a:rPr kumimoji="0" lang="en-US" sz="2000" b="0" kern="1200" baseline="0" dirty="0" smtClean="0">
                          <a:solidFill>
                            <a:schemeClr val="tx1"/>
                          </a:solidFill>
                          <a:effectLst/>
                          <a:latin typeface="Calibri" panose="020F0502020204030204" pitchFamily="34" charset="0"/>
                          <a:ea typeface="+mn-ea"/>
                          <a:cs typeface="+mn-cs"/>
                        </a:rPr>
                        <a:t>It is a hierarchy. This means that there are different levels in the organisation. Each level has a different degree of authority. People on the same level of hierarchy have the same degree of authority. There are 5 levels of hierarchy from Chief Executive to Shop Worker.</a:t>
                      </a:r>
                    </a:p>
                    <a:p>
                      <a:pPr marL="625475" lvl="0" indent="-342900">
                        <a:buClr>
                          <a:srgbClr val="00B050"/>
                        </a:buClr>
                        <a:buFont typeface="Arial" panose="020B0604020202020204" pitchFamily="34" charset="0"/>
                        <a:buChar char="•"/>
                      </a:pPr>
                      <a:r>
                        <a:rPr kumimoji="0" lang="en-US" sz="2000" b="0" kern="1200" baseline="0" dirty="0" smtClean="0">
                          <a:solidFill>
                            <a:schemeClr val="tx1"/>
                          </a:solidFill>
                          <a:effectLst/>
                          <a:latin typeface="Calibri" panose="020F0502020204030204" pitchFamily="34" charset="0"/>
                          <a:ea typeface="+mn-ea"/>
                          <a:cs typeface="+mn-cs"/>
                        </a:rPr>
                        <a:t>It is organized into departments, each of which has a particular job or function.</a:t>
                      </a:r>
                    </a:p>
                    <a:p>
                      <a:pPr marL="625475" lvl="0" indent="-342900">
                        <a:buClr>
                          <a:srgbClr val="00B050"/>
                        </a:buClr>
                        <a:buFont typeface="Arial" panose="020B0604020202020204" pitchFamily="34" charset="0"/>
                        <a:buChar char="•"/>
                      </a:pPr>
                      <a:r>
                        <a:rPr kumimoji="0" lang="en-US" sz="2000" b="0" kern="1200" baseline="0" dirty="0" smtClean="0">
                          <a:solidFill>
                            <a:schemeClr val="tx1"/>
                          </a:solidFill>
                          <a:effectLst/>
                          <a:latin typeface="Calibri" panose="020F0502020204030204" pitchFamily="34" charset="0"/>
                          <a:ea typeface="+mn-ea"/>
                          <a:cs typeface="+mn-cs"/>
                        </a:rPr>
                        <a:t>As there are different levels of management, there is a </a:t>
                      </a:r>
                      <a:r>
                        <a:rPr kumimoji="0" lang="en-US" sz="2000" b="1" kern="1200" baseline="0" dirty="0" smtClean="0">
                          <a:solidFill>
                            <a:srgbClr val="FF0000"/>
                          </a:solidFill>
                          <a:effectLst/>
                          <a:latin typeface="Calibri" panose="020F0502020204030204" pitchFamily="34" charset="0"/>
                          <a:ea typeface="+mn-ea"/>
                          <a:cs typeface="+mn-cs"/>
                        </a:rPr>
                        <a:t>chain of command.</a:t>
                      </a:r>
                      <a:r>
                        <a:rPr kumimoji="0" lang="en-US" sz="2000" b="1" kern="1200" baseline="0" dirty="0" smtClean="0">
                          <a:solidFill>
                            <a:schemeClr val="tx1"/>
                          </a:solidFill>
                          <a:effectLst/>
                          <a:latin typeface="Calibri" panose="020F0502020204030204" pitchFamily="34" charset="0"/>
                          <a:ea typeface="+mn-ea"/>
                          <a:cs typeface="+mn-cs"/>
                        </a:rPr>
                        <a:t> </a:t>
                      </a:r>
                      <a:r>
                        <a:rPr kumimoji="0" lang="en-US" sz="2000" b="0" kern="1200" baseline="0" dirty="0" smtClean="0">
                          <a:solidFill>
                            <a:schemeClr val="tx1"/>
                          </a:solidFill>
                          <a:effectLst/>
                          <a:latin typeface="Calibri" panose="020F0502020204030204" pitchFamily="34" charset="0"/>
                          <a:ea typeface="+mn-ea"/>
                          <a:cs typeface="+mn-cs"/>
                        </a:rPr>
                        <a:t>This is how power and authority are passed down from the top to the lower levels in the organisation. Because Rehab Food Stores is still quite a small business, the chain of command is quite short as there are not many levels of management. Bigger businesses are likely to have more levels of hierarchy and therefor a longer chain of command.</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Ahmed decided to give a copy of this chart to all members of staff. He considered that there were several advantages in both constructing the organisation chart as a hierarchy and informing everybody of it.</a:t>
                      </a: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725749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2.2.1 – Advantages of an organisational chart</a:t>
            </a:r>
            <a:endParaRPr lang="en-GB" sz="2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896542635"/>
              </p:ext>
            </p:extLst>
          </p:nvPr>
        </p:nvGraphicFramePr>
        <p:xfrm>
          <a:off x="323528" y="1196752"/>
          <a:ext cx="4608512" cy="5400600"/>
        </p:xfrm>
        <a:graphic>
          <a:graphicData uri="http://schemas.openxmlformats.org/drawingml/2006/table">
            <a:tbl>
              <a:tblPr firstRow="1" bandRow="1">
                <a:tableStyleId>{2D5ABB26-0587-4C30-8999-92F81FD0307C}</a:tableStyleId>
              </a:tblPr>
              <a:tblGrid>
                <a:gridCol w="4608512"/>
              </a:tblGrid>
              <a:tr h="5400600">
                <a:tc>
                  <a:txBody>
                    <a:bodyPr/>
                    <a:lstStyle/>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The chart shows how everybody is linked together within the organisation. All employees are aware of which communication channel is used to reach them with messages and instructions.</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Each individual can see their own position within the organisation. They can identify who they are accountable to and who they have authority over. Employees can see who they should take orders from.</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It shows the links and relationships between different departments within the organisation.</a:t>
                      </a:r>
                    </a:p>
                    <a:p>
                      <a:pPr marL="342900" lvl="0" indent="-342900">
                        <a:buClr>
                          <a:srgbClr val="00B050"/>
                        </a:buClr>
                        <a:buFont typeface="Wingdings 3" panose="05040102010807070707" pitchFamily="18" charset="2"/>
                        <a:buChar char=""/>
                      </a:pPr>
                      <a:r>
                        <a:rPr kumimoji="0" lang="en-US" sz="2000" b="0" kern="1200" baseline="0" dirty="0" smtClean="0">
                          <a:solidFill>
                            <a:schemeClr val="tx1"/>
                          </a:solidFill>
                          <a:effectLst/>
                          <a:latin typeface="Calibri" panose="020F0502020204030204" pitchFamily="34" charset="0"/>
                          <a:ea typeface="+mn-ea"/>
                          <a:cs typeface="+mn-cs"/>
                        </a:rPr>
                        <a:t>Everyone is in a department and this gives them a sense of belonging.</a:t>
                      </a: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2000" b="1" dirty="0">
              <a:latin typeface="Arial" panose="020B0604020202020204" pitchFamily="34" charset="0"/>
              <a:cs typeface="Arial" panose="020B0604020202020204" pitchFamily="34" charset="0"/>
            </a:endParaRPr>
          </a:p>
        </p:txBody>
      </p:sp>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1483" y="1209853"/>
            <a:ext cx="3918990" cy="241560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2913" y="3841483"/>
            <a:ext cx="3897559" cy="2683861"/>
          </a:xfrm>
          <a:prstGeom prst="rect">
            <a:avLst/>
          </a:prstGeom>
        </p:spPr>
      </p:pic>
    </p:spTree>
    <p:extLst>
      <p:ext uri="{BB962C8B-B14F-4D97-AF65-F5344CB8AC3E}">
        <p14:creationId xmlns:p14="http://schemas.microsoft.com/office/powerpoint/2010/main" val="252315576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2.2.1 – Chain of Command and Span of Control</a:t>
            </a:r>
            <a:endParaRPr lang="en-GB" sz="2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709888018"/>
              </p:ext>
            </p:extLst>
          </p:nvPr>
        </p:nvGraphicFramePr>
        <p:xfrm>
          <a:off x="323527" y="1196752"/>
          <a:ext cx="5757841" cy="5400600"/>
        </p:xfrm>
        <a:graphic>
          <a:graphicData uri="http://schemas.openxmlformats.org/drawingml/2006/table">
            <a:tbl>
              <a:tblPr firstRow="1" bandRow="1">
                <a:tableStyleId>{2D5ABB26-0587-4C30-8999-92F81FD0307C}</a:tableStyleId>
              </a:tblPr>
              <a:tblGrid>
                <a:gridCol w="5757841"/>
              </a:tblGrid>
              <a:tr h="5400600">
                <a:tc>
                  <a:txBody>
                    <a:bodyPr/>
                    <a:lstStyle/>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Look at the two organisational charts on the right. There are two essential differences between them.</a:t>
                      </a:r>
                    </a:p>
                    <a:p>
                      <a:pPr marL="625475" lvl="0" indent="-342900">
                        <a:buClr>
                          <a:srgbClr val="00B050"/>
                        </a:buClr>
                        <a:buFont typeface="Arial" panose="020B0604020202020204" pitchFamily="34" charset="0"/>
                        <a:buChar char="•"/>
                      </a:pPr>
                      <a:r>
                        <a:rPr kumimoji="0" lang="en-US" sz="1950" b="0" kern="1200" baseline="0" dirty="0" smtClean="0">
                          <a:solidFill>
                            <a:schemeClr val="tx1"/>
                          </a:solidFill>
                          <a:effectLst/>
                          <a:latin typeface="Calibri" panose="020F0502020204030204" pitchFamily="34" charset="0"/>
                          <a:ea typeface="+mn-ea"/>
                          <a:cs typeface="+mn-cs"/>
                        </a:rPr>
                        <a:t>Business A has a tall structure and a long chain of command</a:t>
                      </a:r>
                    </a:p>
                    <a:p>
                      <a:pPr marL="625475" lvl="0" indent="-342900">
                        <a:buClr>
                          <a:srgbClr val="00B050"/>
                        </a:buClr>
                        <a:buFont typeface="Arial" panose="020B0604020202020204" pitchFamily="34" charset="0"/>
                        <a:buChar char="•"/>
                      </a:pPr>
                      <a:r>
                        <a:rPr kumimoji="0" lang="en-US" sz="1950" b="0" kern="1200" baseline="0" dirty="0" smtClean="0">
                          <a:solidFill>
                            <a:schemeClr val="tx1"/>
                          </a:solidFill>
                          <a:effectLst/>
                          <a:latin typeface="Calibri" panose="020F0502020204030204" pitchFamily="34" charset="0"/>
                          <a:ea typeface="+mn-ea"/>
                          <a:cs typeface="+mn-cs"/>
                        </a:rPr>
                        <a:t>Business B has a wide structure and a short chain of command.</a:t>
                      </a:r>
                    </a:p>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As a result of these two different structures, the </a:t>
                      </a:r>
                      <a:r>
                        <a:rPr kumimoji="0" lang="en-US" sz="1950" b="1" kern="1200" baseline="0" dirty="0" smtClean="0">
                          <a:solidFill>
                            <a:schemeClr val="tx1"/>
                          </a:solidFill>
                          <a:effectLst/>
                          <a:latin typeface="Calibri" panose="020F0502020204030204" pitchFamily="34" charset="0"/>
                          <a:ea typeface="+mn-ea"/>
                          <a:cs typeface="+mn-cs"/>
                        </a:rPr>
                        <a:t>span of control</a:t>
                      </a:r>
                      <a:r>
                        <a:rPr kumimoji="0" lang="en-US" sz="1950" b="0" kern="1200" baseline="0" dirty="0" smtClean="0">
                          <a:solidFill>
                            <a:schemeClr val="tx1"/>
                          </a:solidFill>
                          <a:effectLst/>
                          <a:latin typeface="Calibri" panose="020F0502020204030204" pitchFamily="34" charset="0"/>
                          <a:ea typeface="+mn-ea"/>
                          <a:cs typeface="+mn-cs"/>
                        </a:rPr>
                        <a:t> (the number of subordinates working directly under a manager) is wider in Business B (five) than in Business A (two).</a:t>
                      </a:r>
                    </a:p>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There is therefor an important link between the span of control and the chain of command. The longer the chain of command, the ‘taller’ will be the organisational structure and the ‘narrower’ the span of control.</a:t>
                      </a:r>
                    </a:p>
                    <a:p>
                      <a:pPr marL="342900" lvl="0" indent="-342900">
                        <a:buClr>
                          <a:srgbClr val="00B050"/>
                        </a:buClr>
                        <a:buFont typeface="Wingdings 3" panose="05040102010807070707" pitchFamily="18" charset="2"/>
                        <a:buChar char=""/>
                      </a:pPr>
                      <a:r>
                        <a:rPr kumimoji="0" lang="en-US" sz="1950" b="0" kern="1200" baseline="0" dirty="0" smtClean="0">
                          <a:solidFill>
                            <a:schemeClr val="tx1"/>
                          </a:solidFill>
                          <a:effectLst/>
                          <a:latin typeface="Calibri" panose="020F0502020204030204" pitchFamily="34" charset="0"/>
                          <a:ea typeface="+mn-ea"/>
                          <a:cs typeface="+mn-cs"/>
                        </a:rPr>
                        <a:t>When the chain of command is short, the organisation will have ‘wider’ spans of control.</a:t>
                      </a: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80</a:t>
            </a:r>
            <a:endParaRPr lang="en-GB" sz="2000" b="1" dirty="0">
              <a:latin typeface="Arial" panose="020B0604020202020204" pitchFamily="34" charset="0"/>
              <a:cs typeface="Arial" panose="020B0604020202020204" pitchFamily="34" charset="0"/>
            </a:endParaRPr>
          </a:p>
        </p:txBody>
      </p:sp>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www.referenceforbusiness.com/photos/span-of-control-4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3340868"/>
            <a:ext cx="2464395" cy="24643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_pVzQcbUzr9FLfQl0_eVoyq3OsZBDf89PG48cjG24zBoJPXPj"/>
          <p:cNvPicPr>
            <a:picLocks noChangeAspect="1" noChangeArrowheads="1"/>
          </p:cNvPicPr>
          <p:nvPr/>
        </p:nvPicPr>
        <p:blipFill rotWithShape="1">
          <a:blip r:embed="rId4">
            <a:extLst>
              <a:ext uri="{28A0092B-C50C-407E-A947-70E740481C1C}">
                <a14:useLocalDpi xmlns:a14="http://schemas.microsoft.com/office/drawing/2010/main" val="0"/>
              </a:ext>
            </a:extLst>
          </a:blip>
          <a:srcRect l="7681" t="6994" r="6084" b="2446"/>
          <a:stretch/>
        </p:blipFill>
        <p:spPr bwMode="auto">
          <a:xfrm>
            <a:off x="6190615" y="1196752"/>
            <a:ext cx="2629857" cy="20162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71699" y="1126132"/>
            <a:ext cx="1377428" cy="369332"/>
          </a:xfrm>
          <a:prstGeom prst="rect">
            <a:avLst/>
          </a:prstGeom>
          <a:noFill/>
        </p:spPr>
        <p:txBody>
          <a:bodyPr wrap="none" rtlCol="0">
            <a:spAutoFit/>
          </a:bodyPr>
          <a:lstStyle/>
          <a:p>
            <a:r>
              <a:rPr lang="en-US" dirty="0" smtClean="0"/>
              <a:t>Business A</a:t>
            </a:r>
            <a:endParaRPr lang="en-GB" dirty="0"/>
          </a:p>
        </p:txBody>
      </p:sp>
      <p:sp>
        <p:nvSpPr>
          <p:cNvPr id="12" name="TextBox 11"/>
          <p:cNvSpPr txBox="1"/>
          <p:nvPr/>
        </p:nvSpPr>
        <p:spPr>
          <a:xfrm>
            <a:off x="6220903" y="2303412"/>
            <a:ext cx="1338828" cy="369332"/>
          </a:xfrm>
          <a:prstGeom prst="rect">
            <a:avLst/>
          </a:prstGeom>
          <a:noFill/>
        </p:spPr>
        <p:txBody>
          <a:bodyPr wrap="none" rtlCol="0">
            <a:spAutoFit/>
          </a:bodyPr>
          <a:lstStyle/>
          <a:p>
            <a:r>
              <a:rPr lang="en-US" dirty="0" smtClean="0"/>
              <a:t>Business B</a:t>
            </a:r>
            <a:endParaRPr lang="en-GB" dirty="0"/>
          </a:p>
        </p:txBody>
      </p:sp>
    </p:spTree>
    <p:extLst>
      <p:ext uri="{BB962C8B-B14F-4D97-AF65-F5344CB8AC3E}">
        <p14:creationId xmlns:p14="http://schemas.microsoft.com/office/powerpoint/2010/main" val="218484015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800" dirty="0" smtClean="0"/>
              <a:t>2.2.1 – Chain of Command and Span of Control</a:t>
            </a:r>
            <a:endParaRPr lang="en-GB" sz="2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053087333"/>
              </p:ext>
            </p:extLst>
          </p:nvPr>
        </p:nvGraphicFramePr>
        <p:xfrm>
          <a:off x="323527" y="1196752"/>
          <a:ext cx="5997535" cy="5400600"/>
        </p:xfrm>
        <a:graphic>
          <a:graphicData uri="http://schemas.openxmlformats.org/drawingml/2006/table">
            <a:tbl>
              <a:tblPr firstRow="1" bandRow="1">
                <a:tableStyleId>{2D5ABB26-0587-4C30-8999-92F81FD0307C}</a:tableStyleId>
              </a:tblPr>
              <a:tblGrid>
                <a:gridCol w="5997535"/>
              </a:tblGrid>
              <a:tr h="5400600">
                <a:tc>
                  <a:txBody>
                    <a:bodyPr/>
                    <a:lstStyle/>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There is no perfect organisational structure. In recent years many organisations have made their structures ‘wider’ and with a shorter chain of command. In some cases this has been done by removing a whole level of management – called de-layering. The claimed advantages of short chains of command are listed below:</a:t>
                      </a:r>
                    </a:p>
                    <a:p>
                      <a:pPr marL="0" lvl="0" indent="0">
                        <a:buClr>
                          <a:srgbClr val="00B050"/>
                        </a:buClr>
                        <a:buFont typeface="Wingdings 3" panose="05040102010807070707" pitchFamily="18" charset="2"/>
                        <a:buNone/>
                      </a:pPr>
                      <a:r>
                        <a:rPr kumimoji="0" lang="en-US" sz="1600" b="1" kern="1200" baseline="0" dirty="0" smtClean="0">
                          <a:solidFill>
                            <a:schemeClr val="tx1"/>
                          </a:solidFill>
                          <a:effectLst/>
                          <a:latin typeface="Calibri" panose="020F0502020204030204" pitchFamily="34" charset="0"/>
                          <a:ea typeface="+mn-ea"/>
                          <a:cs typeface="+mn-cs"/>
                        </a:rPr>
                        <a:t>Advantages of short chains of command:</a:t>
                      </a:r>
                    </a:p>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Communication is quicker and more accurate. Each message has fewer levels to pass through before reaching the intended destination.</a:t>
                      </a:r>
                    </a:p>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Top managers are less remote from the lower level of the hierarchy. These top managers should be more in touch with people below them as there are fewer management levels to get to know.</a:t>
                      </a:r>
                    </a:p>
                    <a:p>
                      <a:pPr marL="342900" lvl="0" indent="-342900">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Spans of control will be wider. This means that each manager is responsible for more subordinates. Why is this an advantage?</a:t>
                      </a:r>
                    </a:p>
                    <a:p>
                      <a:pPr marL="517525" lvl="0" indent="-234950">
                        <a:buClr>
                          <a:srgbClr val="00B050"/>
                        </a:buClr>
                        <a:buFont typeface="Arial" panose="020B0604020202020204" pitchFamily="34" charset="0"/>
                        <a:buChar char="•"/>
                      </a:pPr>
                      <a:r>
                        <a:rPr kumimoji="0" lang="en-US" sz="1600" b="0" kern="1200" baseline="0" dirty="0" smtClean="0">
                          <a:solidFill>
                            <a:schemeClr val="tx1"/>
                          </a:solidFill>
                          <a:effectLst/>
                          <a:latin typeface="Calibri" panose="020F0502020204030204" pitchFamily="34" charset="0"/>
                          <a:ea typeface="+mn-ea"/>
                          <a:cs typeface="+mn-cs"/>
                        </a:rPr>
                        <a:t>If superiors have more people to manage, it will encourage managers to delegate more. Why? As their department is larger, they cannot possibly do all the important work by themselves.</a:t>
                      </a:r>
                    </a:p>
                    <a:p>
                      <a:pPr marL="517525" lvl="0" indent="-234950">
                        <a:buClr>
                          <a:srgbClr val="00B050"/>
                        </a:buClr>
                        <a:buFont typeface="Arial" panose="020B0604020202020204" pitchFamily="34" charset="0"/>
                        <a:buChar char="•"/>
                      </a:pPr>
                      <a:r>
                        <a:rPr kumimoji="0" lang="en-US" sz="1600" b="0" kern="1200" baseline="0" dirty="0" smtClean="0">
                          <a:solidFill>
                            <a:schemeClr val="tx1"/>
                          </a:solidFill>
                          <a:effectLst/>
                          <a:latin typeface="Calibri" panose="020F0502020204030204" pitchFamily="34" charset="0"/>
                          <a:ea typeface="+mn-ea"/>
                          <a:cs typeface="+mn-cs"/>
                        </a:rPr>
                        <a:t>There will be less direct control of each worker and they will feel more trusted, take more decisions by themselves and obtain more job satisfaction.</a:t>
                      </a:r>
                    </a:p>
                  </a:txBody>
                  <a:tcPr/>
                </a:tc>
              </a:tr>
            </a:tbl>
          </a:graphicData>
        </a:graphic>
      </p:graphicFrame>
      <p:sp>
        <p:nvSpPr>
          <p:cNvPr id="7" name="Round Same Side Corner Rectangle 6">
            <a:hlinkClick r:id="" action="ppaction://noaction"/>
          </p:cNvPr>
          <p:cNvSpPr/>
          <p:nvPr/>
        </p:nvSpPr>
        <p:spPr>
          <a:xfrm>
            <a:off x="630019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80</a:t>
            </a:r>
            <a:endParaRPr lang="en-GB" sz="2000" b="1" dirty="0">
              <a:latin typeface="Arial" panose="020B0604020202020204" pitchFamily="34" charset="0"/>
              <a:cs typeface="Arial" panose="020B0604020202020204" pitchFamily="34" charset="0"/>
            </a:endParaRPr>
          </a:p>
        </p:txBody>
      </p:sp>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www.referenceforbusiness.com/photos/span-of-control-4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3340868"/>
            <a:ext cx="2248371" cy="22483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_pVzQcbUzr9FLfQl0_eVoyq3OsZBDf89PG48cjG24zBoJPXPj"/>
          <p:cNvPicPr>
            <a:picLocks noChangeAspect="1" noChangeArrowheads="1"/>
          </p:cNvPicPr>
          <p:nvPr/>
        </p:nvPicPr>
        <p:blipFill rotWithShape="1">
          <a:blip r:embed="rId4">
            <a:extLst>
              <a:ext uri="{28A0092B-C50C-407E-A947-70E740481C1C}">
                <a14:useLocalDpi xmlns:a14="http://schemas.microsoft.com/office/drawing/2010/main" val="0"/>
              </a:ext>
            </a:extLst>
          </a:blip>
          <a:srcRect l="7681" t="6994" r="6084" b="2446"/>
          <a:stretch/>
        </p:blipFill>
        <p:spPr bwMode="auto">
          <a:xfrm>
            <a:off x="6372200" y="1196752"/>
            <a:ext cx="2448272" cy="18770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71699" y="1126132"/>
            <a:ext cx="1197636" cy="338554"/>
          </a:xfrm>
          <a:prstGeom prst="rect">
            <a:avLst/>
          </a:prstGeom>
          <a:noFill/>
        </p:spPr>
        <p:txBody>
          <a:bodyPr wrap="none" rtlCol="0">
            <a:spAutoFit/>
          </a:bodyPr>
          <a:lstStyle/>
          <a:p>
            <a:r>
              <a:rPr lang="en-US" sz="1600" dirty="0" smtClean="0"/>
              <a:t>Business A</a:t>
            </a:r>
            <a:endParaRPr lang="en-GB" sz="1600" dirty="0"/>
          </a:p>
        </p:txBody>
      </p:sp>
      <p:sp>
        <p:nvSpPr>
          <p:cNvPr id="12" name="TextBox 11"/>
          <p:cNvSpPr txBox="1"/>
          <p:nvPr/>
        </p:nvSpPr>
        <p:spPr>
          <a:xfrm>
            <a:off x="6387351" y="2204864"/>
            <a:ext cx="1208985" cy="338554"/>
          </a:xfrm>
          <a:prstGeom prst="rect">
            <a:avLst/>
          </a:prstGeom>
          <a:noFill/>
        </p:spPr>
        <p:txBody>
          <a:bodyPr wrap="none" rtlCol="0">
            <a:spAutoFit/>
          </a:bodyPr>
          <a:lstStyle/>
          <a:p>
            <a:r>
              <a:rPr lang="en-US" sz="1600" dirty="0" smtClean="0"/>
              <a:t>Business B</a:t>
            </a:r>
            <a:endParaRPr lang="en-GB" sz="1600" dirty="0"/>
          </a:p>
        </p:txBody>
      </p:sp>
    </p:spTree>
    <p:extLst>
      <p:ext uri="{BB962C8B-B14F-4D97-AF65-F5344CB8AC3E}">
        <p14:creationId xmlns:p14="http://schemas.microsoft.com/office/powerpoint/2010/main" val="3652973704"/>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2.2.1 – Chain of Command – Case Study</a:t>
            </a:r>
            <a:endParaRPr lang="en-GB" sz="3100" b="1" dirty="0" smtClean="0"/>
          </a:p>
        </p:txBody>
      </p:sp>
      <p:sp>
        <p:nvSpPr>
          <p:cNvPr id="8" name="Rectangle 7"/>
          <p:cNvSpPr/>
          <p:nvPr/>
        </p:nvSpPr>
        <p:spPr>
          <a:xfrm>
            <a:off x="323849" y="1155809"/>
            <a:ext cx="8496623" cy="5509200"/>
          </a:xfrm>
          <a:prstGeom prst="rect">
            <a:avLst/>
          </a:prstGeom>
        </p:spPr>
        <p:txBody>
          <a:bodyPr wrap="square">
            <a:spAutoFit/>
          </a:bodyPr>
          <a:lstStyle/>
          <a:p>
            <a:pPr>
              <a:buClr>
                <a:srgbClr val="00B050"/>
              </a:buClr>
            </a:pPr>
            <a:r>
              <a:rPr lang="en-US" sz="1600" b="1" dirty="0" smtClean="0">
                <a:solidFill>
                  <a:srgbClr val="0070C0"/>
                </a:solidFill>
                <a:latin typeface="Calibri" panose="020F0502020204030204" pitchFamily="34" charset="0"/>
              </a:rPr>
              <a:t>Case Study Example</a:t>
            </a:r>
            <a:endParaRPr lang="en-US" sz="16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Mustafa was bored with his work as a telephone operator in a large telephone banking firm. The business received calls from customers who wanted to use banking services but did not have time to go to a bank branch.</a:t>
            </a: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Mustafa worked in a team, called team A, with other colleagues, Hassan and Amel. They were supervised by Asser, who was under the authority of Mohammed. There were two other groups of telephone operators, team B and Team C. These two teams were the same size </a:t>
            </a:r>
            <a:r>
              <a:rPr lang="en-US" sz="1600" dirty="0">
                <a:solidFill>
                  <a:srgbClr val="0070C0"/>
                </a:solidFill>
                <a:latin typeface="Calibri" panose="020F0502020204030204" pitchFamily="34" charset="0"/>
              </a:rPr>
              <a:t>a</a:t>
            </a:r>
            <a:r>
              <a:rPr lang="en-US" sz="1600" dirty="0" smtClean="0">
                <a:solidFill>
                  <a:srgbClr val="0070C0"/>
                </a:solidFill>
                <a:latin typeface="Calibri" panose="020F0502020204030204" pitchFamily="34" charset="0"/>
              </a:rPr>
              <a:t>s team A. They also had their own supervisors who reported to Mohammed.</a:t>
            </a: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All calls were recorded and supervisors could listen in to make sure all workers were polite and helpful to customers. Telephone operators were only allowed to do certain tasks  for customers. Other jobs, such as transfers of large sums of money, had to be referred to a supervisor or manager. Telephone operators had to aim to answer 20 calls per </a:t>
            </a:r>
            <a:br>
              <a:rPr lang="en-US" sz="1600" dirty="0" smtClean="0">
                <a:solidFill>
                  <a:srgbClr val="0070C0"/>
                </a:solidFill>
                <a:latin typeface="Calibri" panose="020F0502020204030204" pitchFamily="34" charset="0"/>
              </a:rPr>
            </a:br>
            <a:r>
              <a:rPr lang="en-US" sz="1600" dirty="0" smtClean="0">
                <a:solidFill>
                  <a:srgbClr val="0070C0"/>
                </a:solidFill>
                <a:latin typeface="Calibri" panose="020F0502020204030204" pitchFamily="34" charset="0"/>
              </a:rPr>
              <a:t>hour. No wonder Mustafa was bored with his work!</a:t>
            </a:r>
          </a:p>
          <a:p>
            <a:pPr>
              <a:buClr>
                <a:srgbClr val="00B050"/>
              </a:buClr>
            </a:pPr>
            <a:r>
              <a:rPr lang="en-US" sz="1600" b="1" dirty="0" smtClean="0">
                <a:solidFill>
                  <a:srgbClr val="FF0000"/>
                </a:solidFill>
                <a:latin typeface="Calibri" panose="020F0502020204030204" pitchFamily="34" charset="0"/>
              </a:rPr>
              <a:t>Activity 7.3</a:t>
            </a:r>
          </a:p>
          <a:p>
            <a:pPr marL="342900" indent="-342900">
              <a:buClr>
                <a:srgbClr val="00B050"/>
              </a:buClr>
              <a:buFont typeface="Wingdings 3" panose="05040102010807070707" pitchFamily="18" charset="2"/>
              <a:buChar char=""/>
            </a:pPr>
            <a:r>
              <a:rPr lang="en-US" sz="1600" dirty="0" smtClean="0">
                <a:solidFill>
                  <a:srgbClr val="FF0000"/>
                </a:solidFill>
                <a:latin typeface="Calibri" panose="020F0502020204030204" pitchFamily="34" charset="0"/>
              </a:rPr>
              <a:t>Read the case study above</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Draw the organisational chart for this telephone business.</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What is the span of control for the supervisors?</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What would be the advantages and disadvantages of removing the </a:t>
            </a:r>
            <a:br>
              <a:rPr lang="en-US" sz="1600" dirty="0" smtClean="0">
                <a:solidFill>
                  <a:srgbClr val="FF0000"/>
                </a:solidFill>
                <a:latin typeface="Calibri" panose="020F0502020204030204" pitchFamily="34" charset="0"/>
              </a:rPr>
            </a:br>
            <a:r>
              <a:rPr lang="en-US" sz="1600" dirty="0" smtClean="0">
                <a:solidFill>
                  <a:srgbClr val="FF0000"/>
                </a:solidFill>
                <a:latin typeface="Calibri" panose="020F0502020204030204" pitchFamily="34" charset="0"/>
              </a:rPr>
              <a:t>supervisors altogether? Your answer should include references to:</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Chain of command</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Delegation</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San of control</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81</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532440" y="170080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pic>
        <p:nvPicPr>
          <p:cNvPr id="2" name="Picture 2" descr="http://www.act-gr.com/uploads/29db281-c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3903349"/>
            <a:ext cx="2343254" cy="121696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arlsoncommcorp.com/wp-content/uploads/2015/02/callcenter_img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5191399"/>
            <a:ext cx="2343254" cy="1405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67729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2000" dirty="0" smtClean="0"/>
              <a:t>2.2.1 – Roles, responsibilities and inter-relationships between people in organisations.</a:t>
            </a:r>
            <a:endParaRPr lang="en-GB" sz="2000" b="1" dirty="0" smtClean="0"/>
          </a:p>
        </p:txBody>
      </p:sp>
      <p:sp>
        <p:nvSpPr>
          <p:cNvPr id="8" name="Rectangle 7"/>
          <p:cNvSpPr/>
          <p:nvPr/>
        </p:nvSpPr>
        <p:spPr>
          <a:xfrm>
            <a:off x="323849" y="1155809"/>
            <a:ext cx="8496623" cy="5262979"/>
          </a:xfrm>
          <a:prstGeom prst="rect">
            <a:avLst/>
          </a:prstGeom>
        </p:spPr>
        <p:txBody>
          <a:bodyPr wrap="square">
            <a:spAutoFit/>
          </a:bodyPr>
          <a:lstStyle/>
          <a:p>
            <a:pPr>
              <a:buClr>
                <a:srgbClr val="00B050"/>
              </a:buClr>
            </a:pPr>
            <a:r>
              <a:rPr lang="en-US" sz="2100" b="1" dirty="0" smtClean="0">
                <a:solidFill>
                  <a:srgbClr val="0070C0"/>
                </a:solidFill>
                <a:latin typeface="Calibri" panose="020F0502020204030204" pitchFamily="34" charset="0"/>
              </a:rPr>
              <a:t>Case Study Example</a:t>
            </a:r>
            <a:endParaRPr lang="en-US" sz="21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2100" dirty="0" smtClean="0">
                <a:solidFill>
                  <a:srgbClr val="0070C0"/>
                </a:solidFill>
                <a:latin typeface="Calibri" panose="020F0502020204030204" pitchFamily="34" charset="0"/>
              </a:rPr>
              <a:t>The newly opened branches of Rehab Stores PLC proved to be just as popular as the first one. Profit increased and the business expanded in other ways. Ahmed and his fellow directors decided to open the first store abroad, the UK. They had plans to open several more.</a:t>
            </a:r>
          </a:p>
          <a:p>
            <a:pPr marL="342900" indent="-342900">
              <a:buClr>
                <a:srgbClr val="00B050"/>
              </a:buClr>
              <a:buFont typeface="Wingdings 3" panose="05040102010807070707" pitchFamily="18" charset="2"/>
              <a:buChar char=""/>
            </a:pPr>
            <a:r>
              <a:rPr lang="en-US" sz="2100" dirty="0" smtClean="0">
                <a:solidFill>
                  <a:srgbClr val="0070C0"/>
                </a:solidFill>
                <a:latin typeface="Calibri" panose="020F0502020204030204" pitchFamily="34" charset="0"/>
              </a:rPr>
              <a:t>The directors have also taken the step of opening a food processing factory to provide some of the goods sold by the</a:t>
            </a:r>
            <a:r>
              <a:rPr lang="en-US" sz="2100" dirty="0">
                <a:solidFill>
                  <a:srgbClr val="0070C0"/>
                </a:solidFill>
                <a:latin typeface="Calibri" panose="020F0502020204030204" pitchFamily="34" charset="0"/>
              </a:rPr>
              <a:t> Rehab </a:t>
            </a:r>
            <a:r>
              <a:rPr lang="en-US" sz="2100" dirty="0" smtClean="0">
                <a:solidFill>
                  <a:srgbClr val="0070C0"/>
                </a:solidFill>
                <a:latin typeface="Calibri" panose="020F0502020204030204" pitchFamily="34" charset="0"/>
              </a:rPr>
              <a:t>Stores/ It was found to be cheaper to produce these goods than to buy them from outside suppliers.</a:t>
            </a:r>
          </a:p>
          <a:p>
            <a:pPr marL="342900" indent="-342900">
              <a:buClr>
                <a:srgbClr val="00B050"/>
              </a:buClr>
              <a:buFont typeface="Wingdings 3" panose="05040102010807070707" pitchFamily="18" charset="2"/>
              <a:buChar char=""/>
            </a:pPr>
            <a:r>
              <a:rPr lang="en-US" sz="2100" dirty="0" smtClean="0">
                <a:solidFill>
                  <a:srgbClr val="0070C0"/>
                </a:solidFill>
                <a:latin typeface="Calibri" panose="020F0502020204030204" pitchFamily="34" charset="0"/>
              </a:rPr>
              <a:t>These expansion projects had required a great deal of capital. The business had ‘gone public’ several months ago. The sale of shares to the public raised the necessary finance. Ahmed was chairman of the company as well as chief executive. He and his board of directors were accountable to the shareholders. The management structure below him was now more complicated than when the business was smaller. The current organisation chart is shown below.</a:t>
            </a:r>
            <a:endParaRPr lang="en-US" sz="2100" dirty="0" smtClean="0">
              <a:solidFill>
                <a:srgbClr val="FF0000"/>
              </a:solidFill>
              <a:latin typeface="Calibri" panose="020F0502020204030204" pitchFamily="34" charset="0"/>
            </a:endParaRP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81</a:t>
            </a:r>
            <a:endParaRPr lang="en-GB" sz="2000" b="1" dirty="0">
              <a:latin typeface="Arial" panose="020B0604020202020204" pitchFamily="34" charset="0"/>
              <a:cs typeface="Arial" panose="020B0604020202020204" pitchFamily="34" charset="0"/>
            </a:endParaRPr>
          </a:p>
        </p:txBody>
      </p:sp>
      <p:sp>
        <p:nvSpPr>
          <p:cNvPr id="31" name="TextBox 30">
            <a:hlinkClick r:id="rId3" action="ppaction://hlinkfile"/>
          </p:cNvPr>
          <p:cNvSpPr txBox="1"/>
          <p:nvPr/>
        </p:nvSpPr>
        <p:spPr>
          <a:xfrm>
            <a:off x="8532440" y="170080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Tree>
    <p:extLst>
      <p:ext uri="{BB962C8B-B14F-4D97-AF65-F5344CB8AC3E}">
        <p14:creationId xmlns:p14="http://schemas.microsoft.com/office/powerpoint/2010/main" val="336106778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362982581"/>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p:cNvCxnSpPr>
            <a:stCxn id="24" idx="0"/>
          </p:cNvCxnSpPr>
          <p:nvPr/>
        </p:nvCxnSpPr>
        <p:spPr>
          <a:xfrm flipH="1" flipV="1">
            <a:off x="4954122" y="2441142"/>
            <a:ext cx="9730" cy="3686932"/>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074" name="Title 1"/>
          <p:cNvSpPr>
            <a:spLocks noGrp="1"/>
          </p:cNvSpPr>
          <p:nvPr>
            <p:ph type="title"/>
          </p:nvPr>
        </p:nvSpPr>
        <p:spPr>
          <a:xfrm>
            <a:off x="107504" y="44624"/>
            <a:ext cx="7416824" cy="625434"/>
          </a:xfrm>
        </p:spPr>
        <p:txBody>
          <a:bodyPr>
            <a:noAutofit/>
          </a:bodyPr>
          <a:lstStyle/>
          <a:p>
            <a:r>
              <a:rPr lang="en-GB" sz="2000" dirty="0" smtClean="0"/>
              <a:t>2.2.1 – Roles, responsibilities and inter-relationships between people in organisations.</a:t>
            </a:r>
            <a:endParaRPr lang="en-GB" sz="2000" b="1" dirty="0" smtClean="0"/>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82</a:t>
            </a:r>
            <a:endParaRPr lang="en-GB" sz="2000" b="1" dirty="0">
              <a:latin typeface="Arial" panose="020B0604020202020204" pitchFamily="34" charset="0"/>
              <a:cs typeface="Arial" panose="020B0604020202020204" pitchFamily="34" charset="0"/>
            </a:endParaRPr>
          </a:p>
        </p:txBody>
      </p:sp>
      <p:sp>
        <p:nvSpPr>
          <p:cNvPr id="11" name="TextBox 10"/>
          <p:cNvSpPr txBox="1"/>
          <p:nvPr/>
        </p:nvSpPr>
        <p:spPr>
          <a:xfrm>
            <a:off x="4427984" y="4413004"/>
            <a:ext cx="1125469" cy="545247"/>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Store Managers</a:t>
            </a:r>
            <a:endParaRPr lang="en-GB" sz="1600" dirty="0"/>
          </a:p>
        </p:txBody>
      </p:sp>
      <p:sp>
        <p:nvSpPr>
          <p:cNvPr id="12" name="TextBox 11"/>
          <p:cNvSpPr txBox="1"/>
          <p:nvPr/>
        </p:nvSpPr>
        <p:spPr>
          <a:xfrm>
            <a:off x="7164288" y="3540197"/>
            <a:ext cx="149800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Administrative Officer</a:t>
            </a:r>
            <a:endParaRPr lang="en-GB" sz="1600" dirty="0"/>
          </a:p>
        </p:txBody>
      </p:sp>
      <p:cxnSp>
        <p:nvCxnSpPr>
          <p:cNvPr id="13" name="Straight Connector 12"/>
          <p:cNvCxnSpPr/>
          <p:nvPr/>
        </p:nvCxnSpPr>
        <p:spPr>
          <a:xfrm>
            <a:off x="882874" y="2468788"/>
            <a:ext cx="7043688"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49" idx="0"/>
          </p:cNvCxnSpPr>
          <p:nvPr/>
        </p:nvCxnSpPr>
        <p:spPr>
          <a:xfrm flipH="1" flipV="1">
            <a:off x="2215525" y="2496435"/>
            <a:ext cx="10092" cy="2162898"/>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926562" y="2468788"/>
            <a:ext cx="0" cy="1071408"/>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30" idx="0"/>
          </p:cNvCxnSpPr>
          <p:nvPr/>
        </p:nvCxnSpPr>
        <p:spPr>
          <a:xfrm flipH="1" flipV="1">
            <a:off x="3620095" y="2468788"/>
            <a:ext cx="9137" cy="1108733"/>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314922" y="4052964"/>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42" idx="0"/>
          </p:cNvCxnSpPr>
          <p:nvPr/>
        </p:nvCxnSpPr>
        <p:spPr>
          <a:xfrm flipH="1" flipV="1">
            <a:off x="882874" y="2468788"/>
            <a:ext cx="30048" cy="2736304"/>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39952" y="6128074"/>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Shop Workers</a:t>
            </a:r>
            <a:endParaRPr lang="en-GB" sz="1600" dirty="0"/>
          </a:p>
        </p:txBody>
      </p:sp>
      <p:sp>
        <p:nvSpPr>
          <p:cNvPr id="25" name="TextBox 24"/>
          <p:cNvSpPr txBox="1"/>
          <p:nvPr/>
        </p:nvSpPr>
        <p:spPr>
          <a:xfrm>
            <a:off x="4427984" y="5133084"/>
            <a:ext cx="1175730" cy="79829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Assistant Store Managers</a:t>
            </a:r>
            <a:endParaRPr lang="en-GB" sz="1600" dirty="0"/>
          </a:p>
        </p:txBody>
      </p:sp>
      <p:cxnSp>
        <p:nvCxnSpPr>
          <p:cNvPr id="26" name="Straight Connector 25"/>
          <p:cNvCxnSpPr/>
          <p:nvPr/>
        </p:nvCxnSpPr>
        <p:spPr>
          <a:xfrm flipV="1">
            <a:off x="6271128" y="2455379"/>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484950" y="3597210"/>
            <a:ext cx="1023154" cy="599770"/>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Sales Manager</a:t>
            </a:r>
            <a:endParaRPr lang="en-GB" sz="1600" dirty="0"/>
          </a:p>
        </p:txBody>
      </p:sp>
      <p:cxnSp>
        <p:nvCxnSpPr>
          <p:cNvPr id="28" name="Straight Connector 27"/>
          <p:cNvCxnSpPr/>
          <p:nvPr/>
        </p:nvCxnSpPr>
        <p:spPr>
          <a:xfrm flipV="1">
            <a:off x="4427984" y="2911128"/>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879812" y="1268760"/>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a:t>Chief Executive - Ahmed </a:t>
            </a:r>
            <a:r>
              <a:rPr lang="en-US" sz="1600" dirty="0" err="1"/>
              <a:t>Jamail</a:t>
            </a:r>
            <a:endParaRPr lang="en-GB" sz="1600" dirty="0"/>
          </a:p>
        </p:txBody>
      </p:sp>
      <p:sp>
        <p:nvSpPr>
          <p:cNvPr id="30" name="TextBox 29"/>
          <p:cNvSpPr txBox="1"/>
          <p:nvPr/>
        </p:nvSpPr>
        <p:spPr>
          <a:xfrm>
            <a:off x="3108552" y="3577521"/>
            <a:ext cx="1041359" cy="856170"/>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rIns="0" rtlCol="0">
            <a:spAutoFit/>
          </a:bodyPr>
          <a:lstStyle/>
          <a:p>
            <a:pPr algn="ctr"/>
            <a:r>
              <a:rPr lang="en-US" sz="1600" dirty="0" smtClean="0"/>
              <a:t>Specialist Product Buyers</a:t>
            </a:r>
            <a:endParaRPr lang="en-GB" sz="1600" dirty="0"/>
          </a:p>
        </p:txBody>
      </p:sp>
      <p:sp>
        <p:nvSpPr>
          <p:cNvPr id="31" name="TextBox 30"/>
          <p:cNvSpPr txBox="1"/>
          <p:nvPr/>
        </p:nvSpPr>
        <p:spPr>
          <a:xfrm>
            <a:off x="763960" y="1892148"/>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IT Manager</a:t>
            </a:r>
            <a:endParaRPr lang="en-GB" sz="1600" dirty="0"/>
          </a:p>
        </p:txBody>
      </p:sp>
      <p:sp>
        <p:nvSpPr>
          <p:cNvPr id="32" name="TextBox 31"/>
          <p:cNvSpPr txBox="1"/>
          <p:nvPr/>
        </p:nvSpPr>
        <p:spPr>
          <a:xfrm>
            <a:off x="5652120" y="1892148"/>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Economic Forecasting Manager</a:t>
            </a:r>
            <a:endParaRPr lang="en-GB" sz="1600" dirty="0"/>
          </a:p>
        </p:txBody>
      </p:sp>
      <p:cxnSp>
        <p:nvCxnSpPr>
          <p:cNvPr id="33" name="Straight Connector 32"/>
          <p:cNvCxnSpPr/>
          <p:nvPr/>
        </p:nvCxnSpPr>
        <p:spPr>
          <a:xfrm flipV="1">
            <a:off x="4380221" y="1607315"/>
            <a:ext cx="0" cy="861473"/>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1"/>
            <a:endCxn id="31" idx="3"/>
          </p:cNvCxnSpPr>
          <p:nvPr/>
        </p:nvCxnSpPr>
        <p:spPr>
          <a:xfrm flipH="1">
            <a:off x="2411760" y="2061425"/>
            <a:ext cx="3240360"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67254" y="2676101"/>
            <a:ext cx="1238016"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Operations Director</a:t>
            </a:r>
            <a:endParaRPr lang="en-GB" sz="1600" dirty="0"/>
          </a:p>
        </p:txBody>
      </p:sp>
      <p:sp>
        <p:nvSpPr>
          <p:cNvPr id="36" name="TextBox 35"/>
          <p:cNvSpPr txBox="1"/>
          <p:nvPr/>
        </p:nvSpPr>
        <p:spPr>
          <a:xfrm>
            <a:off x="1680961" y="2676101"/>
            <a:ext cx="1125469"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Director</a:t>
            </a:r>
            <a:endParaRPr lang="en-GB" sz="1600" dirty="0"/>
          </a:p>
        </p:txBody>
      </p:sp>
      <p:sp>
        <p:nvSpPr>
          <p:cNvPr id="37" name="TextBox 36"/>
          <p:cNvSpPr txBox="1"/>
          <p:nvPr/>
        </p:nvSpPr>
        <p:spPr>
          <a:xfrm>
            <a:off x="2982121" y="2676101"/>
            <a:ext cx="1238016"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Purchasing Director</a:t>
            </a:r>
            <a:endParaRPr lang="en-GB" sz="1600" dirty="0"/>
          </a:p>
        </p:txBody>
      </p:sp>
      <p:sp>
        <p:nvSpPr>
          <p:cNvPr id="38" name="TextBox 37"/>
          <p:cNvSpPr txBox="1"/>
          <p:nvPr/>
        </p:nvSpPr>
        <p:spPr>
          <a:xfrm>
            <a:off x="4395828" y="2676101"/>
            <a:ext cx="1125469"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Marketing</a:t>
            </a:r>
            <a:r>
              <a:rPr lang="en-US" sz="1600" dirty="0"/>
              <a:t> Director</a:t>
            </a:r>
            <a:endParaRPr lang="en-GB" sz="1600" dirty="0"/>
          </a:p>
        </p:txBody>
      </p:sp>
      <p:sp>
        <p:nvSpPr>
          <p:cNvPr id="39" name="TextBox 38"/>
          <p:cNvSpPr txBox="1"/>
          <p:nvPr/>
        </p:nvSpPr>
        <p:spPr>
          <a:xfrm>
            <a:off x="5652120" y="2676101"/>
            <a:ext cx="1238016"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Director of UK Division</a:t>
            </a:r>
            <a:endParaRPr lang="en-GB" sz="1600" dirty="0"/>
          </a:p>
        </p:txBody>
      </p:sp>
      <p:sp>
        <p:nvSpPr>
          <p:cNvPr id="40" name="TextBox 39"/>
          <p:cNvSpPr txBox="1"/>
          <p:nvPr/>
        </p:nvSpPr>
        <p:spPr>
          <a:xfrm>
            <a:off x="7020272" y="2676101"/>
            <a:ext cx="181258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rIns="0" rtlCol="0">
            <a:spAutoFit/>
          </a:bodyPr>
          <a:lstStyle/>
          <a:p>
            <a:pPr algn="ctr"/>
            <a:r>
              <a:rPr lang="en-US" sz="1600" dirty="0" smtClean="0"/>
              <a:t>Human Resources</a:t>
            </a:r>
            <a:r>
              <a:rPr lang="en-US" sz="1600" dirty="0"/>
              <a:t> Director</a:t>
            </a:r>
            <a:endParaRPr lang="en-GB" sz="1600" dirty="0"/>
          </a:p>
        </p:txBody>
      </p:sp>
      <p:sp>
        <p:nvSpPr>
          <p:cNvPr id="41" name="TextBox 40"/>
          <p:cNvSpPr txBox="1"/>
          <p:nvPr/>
        </p:nvSpPr>
        <p:spPr>
          <a:xfrm>
            <a:off x="273075" y="3620916"/>
            <a:ext cx="1232195" cy="1077218"/>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Food Processing Factory Managers</a:t>
            </a:r>
            <a:endParaRPr lang="en-GB" sz="1600" dirty="0"/>
          </a:p>
        </p:txBody>
      </p:sp>
      <p:sp>
        <p:nvSpPr>
          <p:cNvPr id="42" name="TextBox 41"/>
          <p:cNvSpPr txBox="1"/>
          <p:nvPr/>
        </p:nvSpPr>
        <p:spPr>
          <a:xfrm>
            <a:off x="350187" y="5205092"/>
            <a:ext cx="1125469"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Factory Workers</a:t>
            </a:r>
            <a:endParaRPr lang="en-GB" sz="1600" dirty="0"/>
          </a:p>
        </p:txBody>
      </p:sp>
      <p:sp>
        <p:nvSpPr>
          <p:cNvPr id="48" name="TextBox 47"/>
          <p:cNvSpPr txBox="1"/>
          <p:nvPr/>
        </p:nvSpPr>
        <p:spPr>
          <a:xfrm>
            <a:off x="1662342" y="3615000"/>
            <a:ext cx="121747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Accountant</a:t>
            </a:r>
            <a:endParaRPr lang="en-GB" sz="1600" dirty="0"/>
          </a:p>
        </p:txBody>
      </p:sp>
      <p:sp>
        <p:nvSpPr>
          <p:cNvPr id="49" name="TextBox 48"/>
          <p:cNvSpPr txBox="1"/>
          <p:nvPr/>
        </p:nvSpPr>
        <p:spPr>
          <a:xfrm>
            <a:off x="1802826" y="4659333"/>
            <a:ext cx="845582"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Book Keeper</a:t>
            </a:r>
            <a:endParaRPr lang="en-GB" sz="1600" dirty="0"/>
          </a:p>
        </p:txBody>
      </p:sp>
      <p:sp>
        <p:nvSpPr>
          <p:cNvPr id="59" name="TextBox 58">
            <a:hlinkClick r:id="rId3" action="ppaction://hlinkfile"/>
          </p:cNvPr>
          <p:cNvSpPr txBox="1"/>
          <p:nvPr/>
        </p:nvSpPr>
        <p:spPr>
          <a:xfrm>
            <a:off x="8510580" y="1041845"/>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Tree>
    <p:extLst>
      <p:ext uri="{BB962C8B-B14F-4D97-AF65-F5344CB8AC3E}">
        <p14:creationId xmlns:p14="http://schemas.microsoft.com/office/powerpoint/2010/main" val="346180891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2000" dirty="0" smtClean="0"/>
              <a:t>2.2.1 – Roles, responsibilities and inter-relationships between people in organisations.</a:t>
            </a:r>
            <a:endParaRPr lang="en-GB" sz="2000" b="1" dirty="0" smtClean="0"/>
          </a:p>
        </p:txBody>
      </p:sp>
      <p:sp>
        <p:nvSpPr>
          <p:cNvPr id="8" name="Rectangle 7"/>
          <p:cNvSpPr/>
          <p:nvPr/>
        </p:nvSpPr>
        <p:spPr>
          <a:xfrm>
            <a:off x="323849" y="1155809"/>
            <a:ext cx="8496623"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00" dirty="0" smtClean="0">
                <a:solidFill>
                  <a:srgbClr val="0070C0"/>
                </a:solidFill>
                <a:latin typeface="Calibri" panose="020F0502020204030204" pitchFamily="34" charset="0"/>
              </a:rPr>
              <a:t>The key features of the current organisational chart, which is typical of many larger businesses, are as follows:</a:t>
            </a:r>
          </a:p>
          <a:p>
            <a:pPr marL="577850" indent="-295275">
              <a:buClr>
                <a:srgbClr val="00B050"/>
              </a:buClr>
              <a:buFont typeface="Arial" panose="020B0604020202020204" pitchFamily="34" charset="0"/>
              <a:buChar char="•"/>
            </a:pPr>
            <a:r>
              <a:rPr lang="en-US" sz="1900" dirty="0" smtClean="0">
                <a:solidFill>
                  <a:srgbClr val="0070C0"/>
                </a:solidFill>
                <a:latin typeface="Calibri" panose="020F0502020204030204" pitchFamily="34" charset="0"/>
              </a:rPr>
              <a:t>It is still largely arranged into functional departments, such as Finance and Marketing. These departments are responsible for one important part of the work of the organisation. They use specialist skills in their work and are often efficient as a result. However, businesses organized in this way may find that workers feel more loyalty to their department than to the organisation as a whole, There could be conflict between departments, e.g. Operations may wish to purchase new machinery, but Finance do not make the necessary money available. Managers working in these departments are called </a:t>
            </a:r>
            <a:r>
              <a:rPr lang="en-US" sz="1900" b="1" dirty="0" smtClean="0">
                <a:solidFill>
                  <a:srgbClr val="FF0000"/>
                </a:solidFill>
                <a:latin typeface="Calibri" panose="020F0502020204030204" pitchFamily="34" charset="0"/>
              </a:rPr>
              <a:t>line managers</a:t>
            </a:r>
            <a:r>
              <a:rPr lang="en-US" sz="1900" dirty="0" smtClean="0">
                <a:solidFill>
                  <a:srgbClr val="0070C0"/>
                </a:solidFill>
                <a:latin typeface="Calibri" panose="020F0502020204030204" pitchFamily="34" charset="0"/>
              </a:rPr>
              <a:t>. They have the authority to give orders and to have their decisions put into effect in their department. They directly supervise subordinates in a clear line of authority.</a:t>
            </a:r>
          </a:p>
          <a:p>
            <a:pPr marL="577850" indent="-295275">
              <a:buClr>
                <a:srgbClr val="00B050"/>
              </a:buClr>
              <a:buFont typeface="Arial" panose="020B0604020202020204" pitchFamily="34" charset="0"/>
              <a:buChar char="•"/>
            </a:pPr>
            <a:r>
              <a:rPr lang="en-US" sz="1900" dirty="0" smtClean="0">
                <a:solidFill>
                  <a:srgbClr val="0070C0"/>
                </a:solidFill>
                <a:latin typeface="Calibri" panose="020F0502020204030204" pitchFamily="34" charset="0"/>
              </a:rPr>
              <a:t>In addition to these functional departments, there is also a regional division responsible for the Rehab stores in other countries. This department has the advantage of being able to use specialist knowledge to help them run the store abroad. For instance, this department will be aware of which goods are likely to be most popular in each country or which goods may be illegal in some.</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82</a:t>
            </a:r>
            <a:endParaRPr lang="en-GB" sz="2000" b="1" dirty="0">
              <a:latin typeface="Arial" panose="020B0604020202020204" pitchFamily="34" charset="0"/>
              <a:cs typeface="Arial" panose="020B0604020202020204" pitchFamily="34" charset="0"/>
            </a:endParaRPr>
          </a:p>
        </p:txBody>
      </p:sp>
      <p:sp>
        <p:nvSpPr>
          <p:cNvPr id="5" name="TextBox 4">
            <a:hlinkClick r:id="rId3" action="ppaction://hlinkfile"/>
          </p:cNvPr>
          <p:cNvSpPr txBox="1"/>
          <p:nvPr/>
        </p:nvSpPr>
        <p:spPr>
          <a:xfrm>
            <a:off x="8532440" y="1124744"/>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Tree>
    <p:extLst>
      <p:ext uri="{BB962C8B-B14F-4D97-AF65-F5344CB8AC3E}">
        <p14:creationId xmlns:p14="http://schemas.microsoft.com/office/powerpoint/2010/main" val="3327395966"/>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2000" dirty="0" smtClean="0"/>
              <a:t>2.2.1 – Roles, responsibilities and inter-relationships between people in organisations.</a:t>
            </a:r>
            <a:endParaRPr lang="en-GB" sz="2000" b="1" dirty="0" smtClean="0"/>
          </a:p>
        </p:txBody>
      </p:sp>
      <p:sp>
        <p:nvSpPr>
          <p:cNvPr id="8" name="Rectangle 7"/>
          <p:cNvSpPr/>
          <p:nvPr/>
        </p:nvSpPr>
        <p:spPr>
          <a:xfrm>
            <a:off x="323849" y="1155809"/>
            <a:ext cx="8496623" cy="5601533"/>
          </a:xfrm>
          <a:prstGeom prst="rect">
            <a:avLst/>
          </a:prstGeom>
        </p:spPr>
        <p:txBody>
          <a:bodyPr wrap="square">
            <a:spAutoFit/>
          </a:bodyPr>
          <a:lstStyle/>
          <a:p>
            <a:pPr marL="342900" indent="-342900">
              <a:buClr>
                <a:srgbClr val="00B050"/>
              </a:buClr>
              <a:buFont typeface="Arial" panose="020B0604020202020204" pitchFamily="34" charset="0"/>
              <a:buChar char="•"/>
            </a:pPr>
            <a:r>
              <a:rPr lang="en-US" sz="1970" dirty="0" smtClean="0">
                <a:solidFill>
                  <a:srgbClr val="0070C0"/>
                </a:solidFill>
                <a:latin typeface="Calibri" panose="020F0502020204030204" pitchFamily="34" charset="0"/>
              </a:rPr>
              <a:t>There are other departments which do not have a specific function and which employ specialists in particular areas. Examples from Rehab Stores are the Economic Forecasting department and the IT department. Some people include the Human Resources department in this group too. These departments report directly to the Board of Directors. (Meetings of the Board of Directors will be attended by the department directors and the Chief Executive.) The people in these departments are called </a:t>
            </a:r>
            <a:r>
              <a:rPr lang="en-US" sz="1970" b="1" dirty="0" smtClean="0">
                <a:solidFill>
                  <a:srgbClr val="0070C0"/>
                </a:solidFill>
                <a:latin typeface="Calibri" panose="020F0502020204030204" pitchFamily="34" charset="0"/>
              </a:rPr>
              <a:t>staff managers</a:t>
            </a:r>
            <a:r>
              <a:rPr lang="en-US" sz="1970" dirty="0" smtClean="0">
                <a:solidFill>
                  <a:srgbClr val="0070C0"/>
                </a:solidFill>
                <a:latin typeface="Calibri" panose="020F0502020204030204" pitchFamily="34" charset="0"/>
              </a:rPr>
              <a:t> because they provide specialist advice and support to the Board of Directors and to line managers of the functional departments. Staff managers tend to be very well-qualified experts. They often know more about their particular specialist subject that they do about running the business.</a:t>
            </a:r>
          </a:p>
          <a:p>
            <a:pPr>
              <a:buClr>
                <a:srgbClr val="00B050"/>
              </a:buClr>
            </a:pPr>
            <a:r>
              <a:rPr lang="en-US" sz="1970" b="1" dirty="0" smtClean="0">
                <a:solidFill>
                  <a:srgbClr val="FF0000"/>
                </a:solidFill>
                <a:latin typeface="Calibri" panose="020F0502020204030204" pitchFamily="34" charset="0"/>
              </a:rPr>
              <a:t>Activity 7.4 </a:t>
            </a:r>
            <a:r>
              <a:rPr lang="en-US" sz="1970" dirty="0" smtClean="0">
                <a:solidFill>
                  <a:srgbClr val="FF0000"/>
                </a:solidFill>
                <a:latin typeface="Calibri" panose="020F0502020204030204" pitchFamily="34" charset="0"/>
              </a:rPr>
              <a:t>– Using the case study above:</a:t>
            </a:r>
          </a:p>
          <a:p>
            <a:pPr marL="577850" indent="-295275">
              <a:buClr>
                <a:srgbClr val="00B050"/>
              </a:buClr>
              <a:buFont typeface="+mj-lt"/>
              <a:buAutoNum type="alphaLcParenR"/>
            </a:pPr>
            <a:r>
              <a:rPr lang="en-US" sz="1970" dirty="0" smtClean="0">
                <a:solidFill>
                  <a:srgbClr val="FF0000"/>
                </a:solidFill>
                <a:latin typeface="Calibri" panose="020F0502020204030204" pitchFamily="34" charset="0"/>
              </a:rPr>
              <a:t>What are the advantages and disadvantages of this tall organisation structure for Rehab Stores PLC?</a:t>
            </a:r>
          </a:p>
          <a:p>
            <a:pPr marL="577850" indent="-295275">
              <a:buClr>
                <a:srgbClr val="00B050"/>
              </a:buClr>
              <a:buFont typeface="+mj-lt"/>
              <a:buAutoNum type="alphaLcParenR"/>
            </a:pPr>
            <a:r>
              <a:rPr lang="en-US" sz="1970" dirty="0" smtClean="0">
                <a:solidFill>
                  <a:srgbClr val="FF0000"/>
                </a:solidFill>
                <a:latin typeface="Calibri" panose="020F0502020204030204" pitchFamily="34" charset="0"/>
              </a:rPr>
              <a:t>Give </a:t>
            </a:r>
            <a:r>
              <a:rPr lang="en-US" sz="1970" b="1" dirty="0" smtClean="0">
                <a:solidFill>
                  <a:srgbClr val="FF0000"/>
                </a:solidFill>
                <a:latin typeface="Calibri" panose="020F0502020204030204" pitchFamily="34" charset="0"/>
              </a:rPr>
              <a:t>three</a:t>
            </a:r>
            <a:r>
              <a:rPr lang="en-US" sz="1970" dirty="0" smtClean="0">
                <a:solidFill>
                  <a:srgbClr val="FF0000"/>
                </a:solidFill>
                <a:latin typeface="Calibri" panose="020F0502020204030204" pitchFamily="34" charset="0"/>
              </a:rPr>
              <a:t> examples of conflicts which may arise from this structure.</a:t>
            </a:r>
          </a:p>
          <a:p>
            <a:pPr marL="577850" indent="-295275">
              <a:buClr>
                <a:srgbClr val="00B050"/>
              </a:buClr>
              <a:buFont typeface="+mj-lt"/>
              <a:buAutoNum type="alphaLcParenR"/>
            </a:pPr>
            <a:r>
              <a:rPr lang="en-US" sz="1970" dirty="0" smtClean="0">
                <a:solidFill>
                  <a:srgbClr val="FF0000"/>
                </a:solidFill>
                <a:latin typeface="Calibri" panose="020F0502020204030204" pitchFamily="34" charset="0"/>
              </a:rPr>
              <a:t>Do you think this </a:t>
            </a:r>
            <a:r>
              <a:rPr lang="en-US" sz="1970" dirty="0">
                <a:solidFill>
                  <a:srgbClr val="FF0000"/>
                </a:solidFill>
                <a:latin typeface="Calibri" panose="020F0502020204030204" pitchFamily="34" charset="0"/>
              </a:rPr>
              <a:t>organisational </a:t>
            </a:r>
            <a:r>
              <a:rPr lang="en-US" sz="1970" dirty="0" smtClean="0">
                <a:solidFill>
                  <a:srgbClr val="FF0000"/>
                </a:solidFill>
                <a:latin typeface="Calibri" panose="020F0502020204030204" pitchFamily="34" charset="0"/>
              </a:rPr>
              <a:t>structure increases motivation for its employees?</a:t>
            </a:r>
          </a:p>
          <a:p>
            <a:pPr marL="577850" indent="-295275">
              <a:buClr>
                <a:srgbClr val="00B050"/>
              </a:buClr>
              <a:buFont typeface="+mj-lt"/>
              <a:buAutoNum type="alphaLcParenR"/>
            </a:pPr>
            <a:r>
              <a:rPr lang="en-US" sz="1970" dirty="0" smtClean="0">
                <a:solidFill>
                  <a:srgbClr val="FF0000"/>
                </a:solidFill>
                <a:latin typeface="Calibri" panose="020F0502020204030204" pitchFamily="34" charset="0"/>
              </a:rPr>
              <a:t>What are the benefits of having a regional division for the business?</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82</a:t>
            </a:r>
            <a:endParaRPr lang="en-GB" sz="2000" b="1" dirty="0">
              <a:latin typeface="Arial" panose="020B0604020202020204" pitchFamily="34" charset="0"/>
              <a:cs typeface="Arial" panose="020B0604020202020204" pitchFamily="34" charset="0"/>
            </a:endParaRPr>
          </a:p>
        </p:txBody>
      </p:sp>
      <p:sp>
        <p:nvSpPr>
          <p:cNvPr id="5" name="TextBox 4">
            <a:hlinkClick r:id="rId3" action="ppaction://hlinkfile"/>
          </p:cNvPr>
          <p:cNvSpPr txBox="1"/>
          <p:nvPr/>
        </p:nvSpPr>
        <p:spPr>
          <a:xfrm>
            <a:off x="8532440" y="170080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Tree>
    <p:extLst>
      <p:ext uri="{BB962C8B-B14F-4D97-AF65-F5344CB8AC3E}">
        <p14:creationId xmlns:p14="http://schemas.microsoft.com/office/powerpoint/2010/main" val="304789965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2.2.2 – The Role of Management - Planning</a:t>
            </a:r>
            <a:endParaRPr lang="en-GB" sz="3200" b="1" dirty="0" smtClean="0"/>
          </a:p>
        </p:txBody>
      </p:sp>
      <p:sp>
        <p:nvSpPr>
          <p:cNvPr id="8" name="Rectangle 7"/>
          <p:cNvSpPr/>
          <p:nvPr/>
        </p:nvSpPr>
        <p:spPr>
          <a:xfrm>
            <a:off x="323849" y="1155809"/>
            <a:ext cx="8496623" cy="521681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50" dirty="0" smtClean="0">
                <a:latin typeface="Calibri" panose="020F0502020204030204" pitchFamily="34" charset="0"/>
              </a:rPr>
              <a:t>All businesses and organisations have managers. They may not be called managers because different titles can be used – leader, directors, head teacher etc. Whatever their title, the tasks of all managers are very similar, no matter the organisation. If you are a student in a school or if you are in full employment, the managers of your organisation will, at some time, have to fulfill the following functions.</a:t>
            </a:r>
          </a:p>
          <a:p>
            <a:pPr>
              <a:buClr>
                <a:srgbClr val="00B050"/>
              </a:buClr>
            </a:pPr>
            <a:r>
              <a:rPr lang="en-US" sz="1850" b="1" dirty="0" smtClean="0">
                <a:latin typeface="Calibri" panose="020F0502020204030204" pitchFamily="34" charset="0"/>
              </a:rPr>
              <a:t>Planning</a:t>
            </a:r>
          </a:p>
          <a:p>
            <a:pPr marL="342900" indent="-342900">
              <a:buClr>
                <a:srgbClr val="00B050"/>
              </a:buClr>
              <a:buFont typeface="Wingdings 3" panose="05040102010807070707" pitchFamily="18" charset="2"/>
              <a:buChar char=""/>
            </a:pPr>
            <a:r>
              <a:rPr lang="en-US" sz="1850" dirty="0" smtClean="0">
                <a:latin typeface="Calibri" panose="020F0502020204030204" pitchFamily="34" charset="0"/>
              </a:rPr>
              <a:t>Planning for the future of the organisation involves setting aims or targets, e.g.: ‘the school will aim to increase its 6</a:t>
            </a:r>
            <a:r>
              <a:rPr lang="en-US" sz="1850" baseline="30000" dirty="0" smtClean="0">
                <a:latin typeface="Calibri" panose="020F0502020204030204" pitchFamily="34" charset="0"/>
              </a:rPr>
              <a:t>th</a:t>
            </a:r>
            <a:r>
              <a:rPr lang="en-US" sz="1850" dirty="0" smtClean="0">
                <a:latin typeface="Calibri" panose="020F0502020204030204" pitchFamily="34" charset="0"/>
              </a:rPr>
              <a:t> form to over 200 students in two years’ time’ or ‘we should plan to increase sales of our new fruit juice range by 50% in the next 3 years’.</a:t>
            </a:r>
          </a:p>
          <a:p>
            <a:pPr marL="342900" indent="-342900">
              <a:buClr>
                <a:srgbClr val="00B050"/>
              </a:buClr>
              <a:buFont typeface="Wingdings 3" panose="05040102010807070707" pitchFamily="18" charset="2"/>
              <a:buChar char=""/>
            </a:pPr>
            <a:r>
              <a:rPr lang="en-US" sz="1850" dirty="0" smtClean="0">
                <a:latin typeface="Calibri" panose="020F0502020204030204" pitchFamily="34" charset="0"/>
              </a:rPr>
              <a:t>These aims or targets will give the organisation a sense of direction or purpose. There will be a common feeling in the organisation of having something to work towards. It is a poor manager who does not plan for the future at all.</a:t>
            </a:r>
          </a:p>
          <a:p>
            <a:pPr marL="342900" indent="-342900">
              <a:buClr>
                <a:srgbClr val="00B050"/>
              </a:buClr>
              <a:buFont typeface="Wingdings 3" panose="05040102010807070707" pitchFamily="18" charset="2"/>
              <a:buChar char=""/>
            </a:pPr>
            <a:r>
              <a:rPr lang="en-US" sz="1850" dirty="0" smtClean="0">
                <a:latin typeface="Calibri" panose="020F0502020204030204" pitchFamily="34" charset="0"/>
              </a:rPr>
              <a:t>In addition to these aims, a manager must also plan for the resources which will be needed, e.g.: ‘to achieve our aim of increasing student numbers in the 6</a:t>
            </a:r>
            <a:r>
              <a:rPr lang="en-US" sz="1850" baseline="30000" dirty="0" smtClean="0">
                <a:latin typeface="Calibri" panose="020F0502020204030204" pitchFamily="34" charset="0"/>
              </a:rPr>
              <a:t>th</a:t>
            </a:r>
            <a:r>
              <a:rPr lang="en-US" sz="1850" dirty="0" smtClean="0">
                <a:latin typeface="Calibri" panose="020F0502020204030204" pitchFamily="34" charset="0"/>
              </a:rPr>
              <a:t> form , we will need to build a new 6</a:t>
            </a:r>
            <a:r>
              <a:rPr lang="en-US" sz="1850" baseline="30000" dirty="0" smtClean="0">
                <a:latin typeface="Calibri" panose="020F0502020204030204" pitchFamily="34" charset="0"/>
              </a:rPr>
              <a:t>th</a:t>
            </a:r>
            <a:r>
              <a:rPr lang="en-US" sz="1850" dirty="0" smtClean="0">
                <a:latin typeface="Calibri" panose="020F0502020204030204" pitchFamily="34" charset="0"/>
              </a:rPr>
              <a:t> form </a:t>
            </a:r>
            <a:r>
              <a:rPr lang="en-US" sz="1850" dirty="0" err="1" smtClean="0">
                <a:latin typeface="Calibri" panose="020F0502020204030204" pitchFamily="34" charset="0"/>
              </a:rPr>
              <a:t>centre</a:t>
            </a:r>
            <a:r>
              <a:rPr lang="en-US" sz="1850" dirty="0" smtClean="0">
                <a:latin typeface="Calibri" panose="020F0502020204030204" pitchFamily="34" charset="0"/>
              </a:rPr>
              <a:t>’ or ‘increased advertising expenditure will be needed to increase sales of our fruit juices’. These are two examples of strategies which are designed to help the organisation achieve the aims set for it.</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464933"/>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200" dirty="0" smtClean="0"/>
              <a:t>2.2.2 – The Role of Management – Organising and Coordinating</a:t>
            </a:r>
            <a:endParaRPr lang="en-GB" sz="2200" b="1" dirty="0" smtClean="0"/>
          </a:p>
        </p:txBody>
      </p:sp>
      <p:sp>
        <p:nvSpPr>
          <p:cNvPr id="8" name="Rectangle 7"/>
          <p:cNvSpPr/>
          <p:nvPr/>
        </p:nvSpPr>
        <p:spPr>
          <a:xfrm>
            <a:off x="323849" y="1155809"/>
            <a:ext cx="8496623" cy="5324535"/>
          </a:xfrm>
          <a:prstGeom prst="rect">
            <a:avLst/>
          </a:prstGeom>
        </p:spPr>
        <p:txBody>
          <a:bodyPr wrap="square">
            <a:spAutoFit/>
          </a:bodyPr>
          <a:lstStyle/>
          <a:p>
            <a:pPr>
              <a:buClr>
                <a:srgbClr val="00B050"/>
              </a:buClr>
            </a:pPr>
            <a:r>
              <a:rPr lang="en-US" sz="1700" b="1" dirty="0" err="1" smtClean="0">
                <a:latin typeface="Calibri" panose="020F0502020204030204" pitchFamily="34" charset="0"/>
              </a:rPr>
              <a:t>Organising</a:t>
            </a:r>
            <a:endParaRPr lang="en-US" sz="1700" b="1" dirty="0" smtClean="0">
              <a:latin typeface="Calibri" panose="020F0502020204030204" pitchFamily="34" charset="0"/>
            </a:endParaRP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A manager cannot do everything. Tasks must be delegated to others in the organisation. These people must have the resources to be able to do these tasks successfully, . It is therefor the manager’s responsibility to organize people and resources effectively.</a:t>
            </a:r>
          </a:p>
          <a:p>
            <a:pPr marL="342900" indent="-342900">
              <a:buClr>
                <a:srgbClr val="00B050"/>
              </a:buClr>
              <a:buFont typeface="Wingdings 3" panose="05040102010807070707" pitchFamily="18" charset="2"/>
              <a:buChar char=""/>
            </a:pPr>
            <a:r>
              <a:rPr lang="en-US" sz="1700" dirty="0">
                <a:latin typeface="Calibri" panose="020F0502020204030204" pitchFamily="34" charset="0"/>
              </a:rPr>
              <a:t>An </a:t>
            </a:r>
            <a:r>
              <a:rPr lang="en-US" sz="1700" dirty="0" smtClean="0">
                <a:latin typeface="Calibri" panose="020F0502020204030204" pitchFamily="34" charset="0"/>
              </a:rPr>
              <a:t>organisational chart can help to show who has the authority to do different jobs. It also helps to make sure that </a:t>
            </a:r>
            <a:r>
              <a:rPr lang="en-US" sz="1700" dirty="0" err="1" smtClean="0">
                <a:latin typeface="Calibri" panose="020F0502020204030204" pitchFamily="34" charset="0"/>
              </a:rPr>
              <a:t>specialisation</a:t>
            </a:r>
            <a:r>
              <a:rPr lang="en-US" sz="1700" dirty="0" smtClean="0">
                <a:latin typeface="Calibri" panose="020F0502020204030204" pitchFamily="34" charset="0"/>
              </a:rPr>
              <a:t> </a:t>
            </a:r>
            <a:r>
              <a:rPr lang="en-US" sz="1700" dirty="0">
                <a:latin typeface="Calibri" panose="020F0502020204030204" pitchFamily="34" charset="0"/>
              </a:rPr>
              <a:t>o</a:t>
            </a:r>
            <a:r>
              <a:rPr lang="en-US" sz="1700" dirty="0" smtClean="0">
                <a:latin typeface="Calibri" panose="020F0502020204030204" pitchFamily="34" charset="0"/>
              </a:rPr>
              <a:t>ccurs and two people do not end up doing the same task. An effective manager will organize people and resources very carefully.</a:t>
            </a:r>
          </a:p>
          <a:p>
            <a:pPr>
              <a:buClr>
                <a:srgbClr val="00B050"/>
              </a:buClr>
            </a:pPr>
            <a:r>
              <a:rPr lang="en-US" sz="1700" b="1" dirty="0" smtClean="0">
                <a:latin typeface="Calibri" panose="020F0502020204030204" pitchFamily="34" charset="0"/>
              </a:rPr>
              <a:t>Coordinating</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This means ‘bringing together’. A manager may be very good at planning and organizing but may have failed to ‘bring people in the organisation together’. There is a real danger with the functional form of organisation. Different departments can be working away in their own specialist area without making contact with people from other departments, e.g. there is no point in the Marketing Department planning the launch of a new product unless they have coordinated with the Operation Department, It is the Operations Department that will have to produce the product at the right time in the right quantities.</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A good manager will therefor make sure that all departments within the organisation work together to achieve the plans originally set by the manager</a:t>
            </a:r>
            <a:r>
              <a:rPr lang="en-US" sz="1700" dirty="0">
                <a:latin typeface="Calibri" panose="020F0502020204030204" pitchFamily="34" charset="0"/>
              </a:rPr>
              <a:t>.</a:t>
            </a:r>
            <a:r>
              <a:rPr lang="en-US" sz="1700" dirty="0" smtClean="0">
                <a:latin typeface="Calibri" panose="020F0502020204030204" pitchFamily="34" charset="0"/>
              </a:rPr>
              <a:t> This example could be done with regular meetings between people in the different departments. Alternatively, a project team could have been set up to develop and launch the new product, made up of people from the involved departments. </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7700532"/>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000" dirty="0" smtClean="0"/>
              <a:t>2.2.2 – The Role of Management - Commanding</a:t>
            </a:r>
            <a:endParaRPr lang="en-GB" sz="3000" b="1" dirty="0" smtClean="0"/>
          </a:p>
        </p:txBody>
      </p:sp>
      <p:sp>
        <p:nvSpPr>
          <p:cNvPr id="8" name="Rectangle 7"/>
          <p:cNvSpPr/>
          <p:nvPr/>
        </p:nvSpPr>
        <p:spPr>
          <a:xfrm>
            <a:off x="251520" y="1124744"/>
            <a:ext cx="5256263" cy="5632311"/>
          </a:xfrm>
          <a:prstGeom prst="rect">
            <a:avLst/>
          </a:prstGeom>
        </p:spPr>
        <p:txBody>
          <a:bodyPr wrap="square">
            <a:spAutoFit/>
          </a:bodyPr>
          <a:lstStyle/>
          <a:p>
            <a:pPr>
              <a:buClr>
                <a:srgbClr val="00B050"/>
              </a:buClr>
            </a:pPr>
            <a:r>
              <a:rPr lang="en-US" sz="2400" b="1" dirty="0" smtClean="0">
                <a:latin typeface="Calibri" panose="020F0502020204030204" pitchFamily="34" charset="0"/>
              </a:rPr>
              <a:t>Commanding</a:t>
            </a:r>
          </a:p>
          <a:p>
            <a:pPr marL="342900" indent="-342900">
              <a:buClr>
                <a:srgbClr val="00B050"/>
              </a:buClr>
              <a:buFont typeface="Wingdings 3" panose="05040102010807070707" pitchFamily="18" charset="2"/>
              <a:buChar char=""/>
            </a:pPr>
            <a:r>
              <a:rPr lang="en-US" sz="2400" dirty="0" smtClean="0">
                <a:latin typeface="Calibri" panose="020F0502020204030204" pitchFamily="34" charset="0"/>
              </a:rPr>
              <a:t>Many people think that this is all that managers do! In fact, the task of management is more concerned with guiding, leading and supervising people than just telling them what to do – although this is important too. Managers have to make sure that all supervisors are keeping to targets and deadlines. Instructions and guidance must be provided by managers and it is also their responsibility to make sure that the tasks are carried out by people below them in the organisation.</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83</a:t>
            </a:r>
            <a:endParaRPr lang="en-GB" sz="2000" b="1" dirty="0">
              <a:latin typeface="Arial" panose="020B0604020202020204" pitchFamily="34" charset="0"/>
              <a:cs typeface="Arial" panose="020B0604020202020204" pitchFamily="34" charset="0"/>
            </a:endParaRPr>
          </a:p>
        </p:txBody>
      </p:sp>
      <p:pic>
        <p:nvPicPr>
          <p:cNvPr id="12290" name="Picture 2" descr="http://www.afaithtoliveby.com/wp-content/uploads/2011/06/Captain-commander.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875" t="11550" r="9439" b="12851"/>
          <a:stretch/>
        </p:blipFill>
        <p:spPr bwMode="auto">
          <a:xfrm>
            <a:off x="5652120" y="1155809"/>
            <a:ext cx="3109638" cy="2132323"/>
          </a:xfrm>
          <a:prstGeom prst="rect">
            <a:avLst/>
          </a:prstGeom>
          <a:noFill/>
          <a:effectLst>
            <a:outerShdw blurRad="3175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2" name="Picture 4" descr="https://leaderpieces.files.wordpress.com/2013/01/leader-type02.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00" t="1343" r="6385"/>
          <a:stretch/>
        </p:blipFill>
        <p:spPr bwMode="auto">
          <a:xfrm>
            <a:off x="5652120" y="3431466"/>
            <a:ext cx="3109639" cy="3093878"/>
          </a:xfrm>
          <a:prstGeom prst="rect">
            <a:avLst/>
          </a:prstGeom>
          <a:noFill/>
          <a:effectLst>
            <a:outerShdw blurRad="3175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5995954"/>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000" dirty="0" smtClean="0"/>
              <a:t>2.2.2 – The Role of Management - Controlling</a:t>
            </a:r>
            <a:endParaRPr lang="en-GB" sz="3000" b="1" dirty="0" smtClean="0"/>
          </a:p>
        </p:txBody>
      </p:sp>
      <p:sp>
        <p:nvSpPr>
          <p:cNvPr id="8" name="Rectangle 7"/>
          <p:cNvSpPr/>
          <p:nvPr/>
        </p:nvSpPr>
        <p:spPr>
          <a:xfrm>
            <a:off x="323849" y="1155809"/>
            <a:ext cx="8496623" cy="5324535"/>
          </a:xfrm>
          <a:prstGeom prst="rect">
            <a:avLst/>
          </a:prstGeom>
        </p:spPr>
        <p:txBody>
          <a:bodyPr wrap="square">
            <a:spAutoFit/>
          </a:bodyPr>
          <a:lstStyle/>
          <a:p>
            <a:pPr>
              <a:buClr>
                <a:srgbClr val="00B050"/>
              </a:buClr>
            </a:pPr>
            <a:r>
              <a:rPr lang="en-US" sz="1700" b="1" dirty="0" smtClean="0">
                <a:latin typeface="Calibri" panose="020F0502020204030204" pitchFamily="34" charset="0"/>
              </a:rPr>
              <a:t>Controlling</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This is a never-ending task of management. Managers must try to measure and evaluate the work of all individuals and groups to make sure they are on target, There is little point in planning and organizing if managers then fail to check that the original aims are being met. If it seems that certain groups fail to do what is expected of them, then managers may have to take some coercive action. This is not necessarily disciplining staff 0 although that might be important. There might be other reasons for poor performance other than inefficient workers 0 it is the manager’s job to find out what targets are not being met and then to correct the problem.</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Management is not easy to define, but the list of tasks above helps to demonstrate the varied and important work that good managers should be doing.</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From studying the list of points on slides 22-25, it should also become clear why management is important to an organisation. Without clear and effective management, a business is going to lack:</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A sense of control and direction</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Coordination between departments, leading to wastage of effort.</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Control of employees</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Organisation of resources, leading to low output and sales.</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In short, without management to take the business forward, the firm will drift and eventually fail.</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836825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2000" dirty="0" smtClean="0"/>
              <a:t>2.2.2 – The Role of Management</a:t>
            </a:r>
            <a:endParaRPr lang="en-GB" sz="2000" b="1" dirty="0" smtClean="0"/>
          </a:p>
        </p:txBody>
      </p:sp>
      <p:sp>
        <p:nvSpPr>
          <p:cNvPr id="8" name="Rectangle 7"/>
          <p:cNvSpPr/>
          <p:nvPr/>
        </p:nvSpPr>
        <p:spPr>
          <a:xfrm>
            <a:off x="323849" y="1124744"/>
            <a:ext cx="8496623" cy="5632311"/>
          </a:xfrm>
          <a:prstGeom prst="rect">
            <a:avLst/>
          </a:prstGeom>
        </p:spPr>
        <p:txBody>
          <a:bodyPr wrap="square">
            <a:spAutoFit/>
          </a:bodyPr>
          <a:lstStyle/>
          <a:p>
            <a:pPr>
              <a:buClr>
                <a:srgbClr val="00B050"/>
              </a:buClr>
            </a:pPr>
            <a:r>
              <a:rPr lang="en-US" sz="1500" b="1" dirty="0" smtClean="0">
                <a:latin typeface="Calibri" panose="020F0502020204030204" pitchFamily="34" charset="0"/>
              </a:rPr>
              <a:t>Activity 7.5</a:t>
            </a:r>
          </a:p>
          <a:p>
            <a:pPr marL="342900" indent="-342900">
              <a:buClr>
                <a:srgbClr val="00B050"/>
              </a:buClr>
              <a:buFont typeface="Wingdings 3" panose="05040102010807070707" pitchFamily="18" charset="2"/>
              <a:buChar char=""/>
            </a:pPr>
            <a:r>
              <a:rPr lang="en-US" sz="1500" dirty="0" smtClean="0">
                <a:latin typeface="Calibri" panose="020F0502020204030204" pitchFamily="34" charset="0"/>
              </a:rPr>
              <a:t>Nashaq is a student at a 6</a:t>
            </a:r>
            <a:r>
              <a:rPr lang="en-US" sz="1500" baseline="30000" dirty="0" smtClean="0">
                <a:latin typeface="Calibri" panose="020F0502020204030204" pitchFamily="34" charset="0"/>
              </a:rPr>
              <a:t>th</a:t>
            </a:r>
            <a:r>
              <a:rPr lang="en-US" sz="1500" dirty="0" smtClean="0">
                <a:latin typeface="Calibri" panose="020F0502020204030204" pitchFamily="34" charset="0"/>
              </a:rPr>
              <a:t> Form College&gt; He recently took part in a work shadowing exercise to find out what it is like to be a manager. Work shadowing means that a student follows a manager for a day or more to experience the work that they do.</a:t>
            </a:r>
          </a:p>
          <a:p>
            <a:pPr marL="342900" indent="-342900">
              <a:buClr>
                <a:srgbClr val="00B050"/>
              </a:buClr>
              <a:buFont typeface="Wingdings 3" panose="05040102010807070707" pitchFamily="18" charset="2"/>
              <a:buChar char=""/>
            </a:pPr>
            <a:r>
              <a:rPr lang="en-US" sz="1500" dirty="0" smtClean="0">
                <a:latin typeface="Calibri" panose="020F0502020204030204" pitchFamily="34" charset="0"/>
              </a:rPr>
              <a:t>Nashaq ‘shadowed’ Seif Hani, who is the manager of the sportswear section in Festival Mall plc, </a:t>
            </a:r>
            <a:br>
              <a:rPr lang="en-US" sz="1500" dirty="0" smtClean="0">
                <a:latin typeface="Calibri" panose="020F0502020204030204" pitchFamily="34" charset="0"/>
              </a:rPr>
            </a:br>
            <a:r>
              <a:rPr lang="en-US" sz="1500" dirty="0" smtClean="0">
                <a:latin typeface="Calibri" panose="020F0502020204030204" pitchFamily="34" charset="0"/>
              </a:rPr>
              <a:t>a large department store. Nashaq kept the following diary for 1 day.</a:t>
            </a:r>
          </a:p>
          <a:p>
            <a:pPr marL="342900" indent="-342900">
              <a:buClr>
                <a:srgbClr val="00B050"/>
              </a:buClr>
              <a:buFont typeface="Wingdings 3" panose="05040102010807070707" pitchFamily="18" charset="2"/>
              <a:buChar char=""/>
            </a:pPr>
            <a:endParaRPr lang="en-US" sz="11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500" dirty="0" smtClean="0">
              <a:latin typeface="Calibri" panose="020F0502020204030204" pitchFamily="34" charset="0"/>
            </a:endParaRPr>
          </a:p>
          <a:p>
            <a:pPr marL="342900" indent="-342900">
              <a:buClr>
                <a:srgbClr val="00B050"/>
              </a:buClr>
              <a:buFont typeface="Wingdings 3" panose="05040102010807070707" pitchFamily="18" charset="2"/>
              <a:buChar char=""/>
            </a:pPr>
            <a:r>
              <a:rPr lang="en-US" sz="1500" dirty="0" smtClean="0">
                <a:latin typeface="Calibri" panose="020F0502020204030204" pitchFamily="34" charset="0"/>
              </a:rPr>
              <a:t>For each of these tasks that Seif carried out, identify whether it was concerned with: planning, organizing, coordinating, commanding or </a:t>
            </a:r>
            <a:r>
              <a:rPr lang="en-US" sz="1500" dirty="0">
                <a:latin typeface="Calibri" panose="020F0502020204030204" pitchFamily="34" charset="0"/>
              </a:rPr>
              <a:t>controlling and state why you think this is.</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83</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497191235"/>
              </p:ext>
            </p:extLst>
          </p:nvPr>
        </p:nvGraphicFramePr>
        <p:xfrm>
          <a:off x="340416" y="2564904"/>
          <a:ext cx="8480055" cy="3566160"/>
        </p:xfrm>
        <a:graphic>
          <a:graphicData uri="http://schemas.openxmlformats.org/drawingml/2006/table">
            <a:tbl>
              <a:tblPr firstRow="1" bandRow="1">
                <a:tableStyleId>{5C22544A-7EE6-4342-B048-85BDC9FD1C3A}</a:tableStyleId>
              </a:tblPr>
              <a:tblGrid>
                <a:gridCol w="631184"/>
                <a:gridCol w="6984776"/>
                <a:gridCol w="864095"/>
              </a:tblGrid>
              <a:tr h="144016">
                <a:tc>
                  <a:txBody>
                    <a:bodyPr/>
                    <a:lstStyle/>
                    <a:p>
                      <a:r>
                        <a:rPr lang="en-US" sz="1200" dirty="0" smtClean="0">
                          <a:latin typeface="Arial" panose="020B0604020202020204" pitchFamily="34" charset="0"/>
                          <a:cs typeface="Arial" panose="020B0604020202020204" pitchFamily="34" charset="0"/>
                        </a:rPr>
                        <a:t>Time</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Task</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Skill</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200" dirty="0" smtClean="0">
                          <a:latin typeface="Arial" panose="020B0604020202020204" pitchFamily="34" charset="0"/>
                          <a:cs typeface="Arial" panose="020B0604020202020204" pitchFamily="34" charset="0"/>
                        </a:rPr>
                        <a:t>08 30</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Attended meeting with other departmental heads and</a:t>
                      </a:r>
                      <a:r>
                        <a:rPr lang="en-US" sz="1200" baseline="0" dirty="0" smtClean="0">
                          <a:latin typeface="Arial" panose="020B0604020202020204" pitchFamily="34" charset="0"/>
                          <a:cs typeface="Arial" panose="020B0604020202020204" pitchFamily="34" charset="0"/>
                        </a:rPr>
                        <a:t> Chief Executive to agree targets for the next two years. Departmental heads told to plan their own strategy to meet these goals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200" dirty="0" smtClean="0">
                          <a:latin typeface="Arial" panose="020B0604020202020204" pitchFamily="34" charset="0"/>
                          <a:cs typeface="Arial" panose="020B0604020202020204" pitchFamily="34" charset="0"/>
                        </a:rPr>
                        <a:t>09 15</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Two staff</a:t>
                      </a:r>
                      <a:r>
                        <a:rPr lang="en-US" sz="1200" baseline="0" dirty="0" smtClean="0">
                          <a:latin typeface="Arial" panose="020B0604020202020204" pitchFamily="34" charset="0"/>
                          <a:cs typeface="Arial" panose="020B0604020202020204" pitchFamily="34" charset="0"/>
                        </a:rPr>
                        <a:t> members failed to turn up for work. Seif asked other staff to cover these absences by working longer shifts today.</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200" dirty="0" smtClean="0">
                          <a:latin typeface="Arial" panose="020B0604020202020204" pitchFamily="34" charset="0"/>
                          <a:cs typeface="Arial" panose="020B0604020202020204" pitchFamily="34" charset="0"/>
                        </a:rPr>
                        <a:t>10 00</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Meeting</a:t>
                      </a:r>
                      <a:r>
                        <a:rPr lang="en-US" sz="1200" baseline="0" dirty="0" smtClean="0">
                          <a:latin typeface="Arial" panose="020B0604020202020204" pitchFamily="34" charset="0"/>
                          <a:cs typeface="Arial" panose="020B0604020202020204" pitchFamily="34" charset="0"/>
                        </a:rPr>
                        <a:t> with Sales Manager from big sports manufacturer. Seif discussed the range of goods he may purchase next year to meet the store’s targets.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200" dirty="0" smtClean="0">
                          <a:latin typeface="Arial" panose="020B0604020202020204" pitchFamily="34" charset="0"/>
                          <a:cs typeface="Arial" panose="020B0604020202020204" pitchFamily="34" charset="0"/>
                        </a:rPr>
                        <a:t>11 00</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New member of staff did not cope well with an awkward customer. When customer had gone, Seif reminded the shop</a:t>
                      </a:r>
                      <a:r>
                        <a:rPr lang="en-US" sz="1200" baseline="0" dirty="0" smtClean="0">
                          <a:latin typeface="Arial" panose="020B0604020202020204" pitchFamily="34" charset="0"/>
                          <a:cs typeface="Arial" panose="020B0604020202020204" pitchFamily="34" charset="0"/>
                        </a:rPr>
                        <a:t> assistant of the correct procedure that should be followed. Asked worker always to follow company policy in these matters.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200" dirty="0" smtClean="0">
                          <a:latin typeface="Arial" panose="020B0604020202020204" pitchFamily="34" charset="0"/>
                          <a:cs typeface="Arial" panose="020B0604020202020204" pitchFamily="34" charset="0"/>
                        </a:rPr>
                        <a:t>14 30</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Computer printouts of individual staff sales figures were studied.</a:t>
                      </a:r>
                      <a:r>
                        <a:rPr lang="en-US" sz="1200" baseline="0" dirty="0" smtClean="0">
                          <a:latin typeface="Arial" panose="020B0604020202020204" pitchFamily="34" charset="0"/>
                          <a:cs typeface="Arial" panose="020B0604020202020204" pitchFamily="34" charset="0"/>
                        </a:rPr>
                        <a:t> One worker in particular had failed to meet sales targets and it was agreed with him that further product training was necessary.</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200" dirty="0" smtClean="0">
                          <a:latin typeface="Arial" panose="020B0604020202020204" pitchFamily="34" charset="0"/>
                          <a:cs typeface="Arial" panose="020B0604020202020204" pitchFamily="34" charset="0"/>
                        </a:rPr>
                        <a:t>16 00</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latin typeface="Arial" panose="020B0604020202020204" pitchFamily="34" charset="0"/>
                          <a:cs typeface="Arial" panose="020B0604020202020204" pitchFamily="34" charset="0"/>
                        </a:rPr>
                        <a:t>Email received from Seif’s line manager. There was a problem with another department selling clothing</a:t>
                      </a:r>
                      <a:r>
                        <a:rPr lang="en-US" sz="1200" baseline="0" dirty="0" smtClean="0">
                          <a:latin typeface="Arial" panose="020B0604020202020204" pitchFamily="34" charset="0"/>
                          <a:cs typeface="Arial" panose="020B0604020202020204" pitchFamily="34" charset="0"/>
                        </a:rPr>
                        <a:t> including sports clothes. It was no possible for customers to find the same foods in the store in two departments at different prices! Seif needed to meet with the other departmental manager to agree on a common policy.</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a:hlinkClick r:id="rId3" action="ppaction://hlinkfile"/>
          </p:cNvPr>
          <p:cNvSpPr txBox="1"/>
          <p:nvPr/>
        </p:nvSpPr>
        <p:spPr>
          <a:xfrm>
            <a:off x="8388424" y="1821014"/>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Tree>
    <p:extLst>
      <p:ext uri="{BB962C8B-B14F-4D97-AF65-F5344CB8AC3E}">
        <p14:creationId xmlns:p14="http://schemas.microsoft.com/office/powerpoint/2010/main" val="60348060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000" dirty="0" smtClean="0"/>
              <a:t>2.2.2 – The Role of Management - Delegation</a:t>
            </a:r>
            <a:endParaRPr lang="en-GB" sz="3000" b="1" dirty="0" smtClean="0"/>
          </a:p>
        </p:txBody>
      </p:sp>
      <p:sp>
        <p:nvSpPr>
          <p:cNvPr id="8" name="Rectangle 7"/>
          <p:cNvSpPr/>
          <p:nvPr/>
        </p:nvSpPr>
        <p:spPr>
          <a:xfrm>
            <a:off x="323849" y="1155809"/>
            <a:ext cx="8496623" cy="5324535"/>
          </a:xfrm>
          <a:prstGeom prst="rect">
            <a:avLst/>
          </a:prstGeom>
        </p:spPr>
        <p:txBody>
          <a:bodyPr wrap="square">
            <a:spAutoFit/>
          </a:bodyPr>
          <a:lstStyle/>
          <a:p>
            <a:pPr>
              <a:buClr>
                <a:srgbClr val="00B050"/>
              </a:buClr>
            </a:pPr>
            <a:r>
              <a:rPr lang="en-US" sz="1700" b="1" dirty="0" smtClean="0">
                <a:latin typeface="Calibri" panose="020F0502020204030204" pitchFamily="34" charset="0"/>
              </a:rPr>
              <a:t>Delegation</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Even though Ahmed’s business is still very small, it is possible to see a very important idea is already being used. This idea is called </a:t>
            </a:r>
            <a:r>
              <a:rPr lang="en-US" sz="1700" b="1" dirty="0" smtClean="0">
                <a:solidFill>
                  <a:srgbClr val="FF0000"/>
                </a:solidFill>
                <a:latin typeface="Calibri" panose="020F0502020204030204" pitchFamily="34" charset="0"/>
              </a:rPr>
              <a:t>delegation.</a:t>
            </a:r>
            <a:r>
              <a:rPr lang="en-US" sz="1700" b="1" dirty="0" smtClean="0">
                <a:latin typeface="Calibri" panose="020F0502020204030204" pitchFamily="34" charset="0"/>
              </a:rPr>
              <a:t> </a:t>
            </a:r>
            <a:r>
              <a:rPr lang="en-US" sz="1700" dirty="0" smtClean="0">
                <a:latin typeface="Calibri" panose="020F0502020204030204" pitchFamily="34" charset="0"/>
              </a:rPr>
              <a:t>This means giving a subordinate the authority to perform particular tasks. It is very important to remember that it is the authority to perform a task which is being delegated not the final responsibility. If the job is done badly by the subordinate then it is the manager who has to accept the responsibility for this.</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Advantages of delegation for the manager</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Managers cannot do every job themselves. As we have seen, it was becoming very difficult for Ahmed to control all the running of Rehab Stores by himself.</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Managers are less likely to make mistakes if some of the tasks are being performed by their subordinates.</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Managers can measure the success of their staff more easily. They can see how well they have done in performing the tasks delegated to them.</a:t>
            </a:r>
          </a:p>
          <a:p>
            <a:pPr marL="342900" lvl="0" indent="-342900">
              <a:buClr>
                <a:srgbClr val="00B050"/>
              </a:buClr>
              <a:buFont typeface="Wingdings 3" panose="05040102010807070707" pitchFamily="18" charset="2"/>
              <a:buChar char=""/>
            </a:pPr>
            <a:r>
              <a:rPr lang="en-US" sz="1700" dirty="0" smtClean="0">
                <a:solidFill>
                  <a:prstClr val="black"/>
                </a:solidFill>
                <a:latin typeface="Calibri" panose="020F0502020204030204" pitchFamily="34" charset="0"/>
              </a:rPr>
              <a:t>Advantages </a:t>
            </a:r>
            <a:r>
              <a:rPr lang="en-US" sz="1700" dirty="0">
                <a:solidFill>
                  <a:prstClr val="black"/>
                </a:solidFill>
                <a:latin typeface="Calibri" panose="020F0502020204030204" pitchFamily="34" charset="0"/>
              </a:rPr>
              <a:t>of delegation for the </a:t>
            </a:r>
            <a:r>
              <a:rPr lang="en-US" sz="1700" dirty="0" smtClean="0">
                <a:solidFill>
                  <a:prstClr val="black"/>
                </a:solidFill>
                <a:latin typeface="Calibri" panose="020F0502020204030204" pitchFamily="34" charset="0"/>
              </a:rPr>
              <a:t>subordinate</a:t>
            </a:r>
            <a:endParaRPr lang="en-US" sz="1700" dirty="0">
              <a:solidFill>
                <a:prstClr val="black"/>
              </a:solidFill>
              <a:latin typeface="Calibri" panose="020F0502020204030204" pitchFamily="34" charset="0"/>
            </a:endParaRPr>
          </a:p>
          <a:p>
            <a:pPr marL="625475" lvl="0" indent="-282575">
              <a:buClr>
                <a:srgbClr val="00B050"/>
              </a:buClr>
              <a:buFont typeface="Arial" panose="020B0604020202020204" pitchFamily="34" charset="0"/>
              <a:buChar char="•"/>
            </a:pPr>
            <a:r>
              <a:rPr lang="en-US" sz="1700" dirty="0" smtClean="0">
                <a:solidFill>
                  <a:prstClr val="black"/>
                </a:solidFill>
                <a:latin typeface="Calibri" panose="020F0502020204030204" pitchFamily="34" charset="0"/>
              </a:rPr>
              <a:t>The work becomes more interesting and rewarding</a:t>
            </a:r>
          </a:p>
          <a:p>
            <a:pPr marL="625475" lvl="0" indent="-282575">
              <a:buClr>
                <a:srgbClr val="00B050"/>
              </a:buClr>
              <a:buFont typeface="Arial" panose="020B0604020202020204" pitchFamily="34" charset="0"/>
              <a:buChar char="•"/>
            </a:pPr>
            <a:r>
              <a:rPr lang="en-US" sz="1700" dirty="0" smtClean="0">
                <a:solidFill>
                  <a:prstClr val="black"/>
                </a:solidFill>
                <a:latin typeface="Calibri" panose="020F0502020204030204" pitchFamily="34" charset="0"/>
              </a:rPr>
              <a:t>The employee feels more important and believes that trust is being put in them to perform a job well.</a:t>
            </a:r>
          </a:p>
          <a:p>
            <a:pPr marL="625475" lvl="0" indent="-282575">
              <a:buClr>
                <a:srgbClr val="00B050"/>
              </a:buClr>
              <a:buFont typeface="Arial" panose="020B0604020202020204" pitchFamily="34" charset="0"/>
              <a:buChar char="•"/>
            </a:pPr>
            <a:r>
              <a:rPr lang="en-US" sz="1700" dirty="0" smtClean="0">
                <a:solidFill>
                  <a:prstClr val="black"/>
                </a:solidFill>
                <a:latin typeface="Calibri" panose="020F0502020204030204" pitchFamily="34" charset="0"/>
              </a:rPr>
              <a:t>Delegation helps to train workers and they can then make progress in the organisation, giving them career opportunities.</a:t>
            </a:r>
            <a:endParaRPr lang="en-US" sz="1700" dirty="0" smtClean="0">
              <a:latin typeface="Calibri" panose="020F0502020204030204" pitchFamily="34" charset="0"/>
            </a:endParaRP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499610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000" dirty="0" smtClean="0"/>
              <a:t>2.2.2 – The Role of Management - Delegation</a:t>
            </a:r>
            <a:endParaRPr lang="en-GB" sz="3000" b="1" dirty="0" smtClean="0"/>
          </a:p>
        </p:txBody>
      </p:sp>
      <p:sp>
        <p:nvSpPr>
          <p:cNvPr id="8" name="Rectangle 7"/>
          <p:cNvSpPr/>
          <p:nvPr/>
        </p:nvSpPr>
        <p:spPr>
          <a:xfrm>
            <a:off x="323849" y="1155809"/>
            <a:ext cx="8496623" cy="3093154"/>
          </a:xfrm>
          <a:prstGeom prst="rect">
            <a:avLst/>
          </a:prstGeom>
        </p:spPr>
        <p:txBody>
          <a:bodyPr wrap="square">
            <a:spAutoFit/>
          </a:bodyPr>
          <a:lstStyle/>
          <a:p>
            <a:pPr>
              <a:buClr>
                <a:srgbClr val="00B050"/>
              </a:buClr>
            </a:pPr>
            <a:r>
              <a:rPr lang="en-US" sz="1700" b="1" dirty="0" smtClean="0">
                <a:latin typeface="Calibri" panose="020F0502020204030204" pitchFamily="34" charset="0"/>
              </a:rPr>
              <a:t>Why a Manager might not delegate?</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Despite the advantages of delegation, there are some managers who are reluctant to delegate. Some may be afraid that the subordinates might fail and the manager wants to control everything by themselves. Also, there is a risk that the subordinates might do a better job than the manager! This could make the manager fell very insecure.</a:t>
            </a:r>
          </a:p>
          <a:p>
            <a:pPr marL="342900" indent="-342900">
              <a:buClr>
                <a:srgbClr val="00B050"/>
              </a:buClr>
              <a:buFont typeface="Wingdings 3" panose="05040102010807070707" pitchFamily="18" charset="2"/>
              <a:buChar char=""/>
            </a:pPr>
            <a:endParaRPr lang="en-US" sz="5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7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700" dirty="0">
              <a:latin typeface="Calibri" panose="020F0502020204030204" pitchFamily="34" charset="0"/>
            </a:endParaRPr>
          </a:p>
          <a:p>
            <a:pPr marL="342900" indent="-342900">
              <a:buClr>
                <a:srgbClr val="00B050"/>
              </a:buClr>
              <a:buFont typeface="Wingdings 3" panose="05040102010807070707" pitchFamily="18" charset="2"/>
              <a:buChar char=""/>
            </a:pPr>
            <a:endParaRPr lang="en-US" sz="1700" dirty="0" smtClean="0">
              <a:latin typeface="Calibri" panose="020F0502020204030204" pitchFamily="34" charset="0"/>
            </a:endParaRPr>
          </a:p>
          <a:p>
            <a:pPr marL="342900" indent="-342900">
              <a:buClr>
                <a:srgbClr val="00B050"/>
              </a:buClr>
              <a:buFont typeface="Wingdings 3" panose="05040102010807070707" pitchFamily="18" charset="2"/>
              <a:buChar char=""/>
            </a:pPr>
            <a:endParaRPr lang="en-US" sz="1700" dirty="0">
              <a:latin typeface="Calibri" panose="020F0502020204030204" pitchFamily="34" charset="0"/>
            </a:endParaRPr>
          </a:p>
          <a:p>
            <a:pPr algn="ctr">
              <a:buClr>
                <a:srgbClr val="00B050"/>
              </a:buClr>
            </a:pPr>
            <a:r>
              <a:rPr lang="en-US" sz="1700" dirty="0" smtClean="0">
                <a:latin typeface="Calibri" panose="020F0502020204030204" pitchFamily="34" charset="0"/>
              </a:rPr>
              <a:t>There needs to be an increase in trust in order to reduce control over workers</a:t>
            </a:r>
          </a:p>
          <a:p>
            <a:pPr>
              <a:buClr>
                <a:srgbClr val="00B050"/>
              </a:buClr>
            </a:pPr>
            <a:r>
              <a:rPr lang="en-US" b="1" dirty="0" smtClean="0">
                <a:latin typeface="Calibri" panose="020F0502020204030204" pitchFamily="34" charset="0"/>
              </a:rPr>
              <a:t>Revision Summary – Delegation</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85</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755576" y="2564904"/>
            <a:ext cx="2592288" cy="1009507"/>
          </a:xfrm>
          <a:prstGeom prst="rect">
            <a:avLst/>
          </a:prstGeom>
          <a:solidFill>
            <a:schemeClr val="tx2">
              <a:lumMod val="40000"/>
              <a:lumOff val="60000"/>
            </a:schemeClr>
          </a:solidFill>
        </p:spPr>
        <p:txBody>
          <a:bodyPr wrap="square" lIns="73152" tIns="73152" rIns="73152" bIns="73152" rtlCol="0" anchor="ctr" anchorCtr="0">
            <a:spAutoFit/>
          </a:bodyPr>
          <a:lstStyle/>
          <a:p>
            <a:pPr algn="ctr"/>
            <a:r>
              <a:rPr lang="en-US" sz="1400" dirty="0" smtClean="0"/>
              <a:t> a reduction in direct control by supervisors and managers once tasks are done by workers</a:t>
            </a:r>
          </a:p>
        </p:txBody>
      </p:sp>
      <p:sp>
        <p:nvSpPr>
          <p:cNvPr id="7" name="TextBox 6"/>
          <p:cNvSpPr txBox="1"/>
          <p:nvPr/>
        </p:nvSpPr>
        <p:spPr>
          <a:xfrm>
            <a:off x="5940152" y="2580293"/>
            <a:ext cx="2592288" cy="978729"/>
          </a:xfrm>
          <a:prstGeom prst="rect">
            <a:avLst/>
          </a:prstGeom>
          <a:solidFill>
            <a:schemeClr val="tx2">
              <a:lumMod val="40000"/>
              <a:lumOff val="60000"/>
            </a:schemeClr>
          </a:solidFill>
        </p:spPr>
        <p:txBody>
          <a:bodyPr wrap="square" lIns="73152" tIns="73152" rIns="73152" bIns="73152" rtlCol="0" anchor="ctr" anchorCtr="0">
            <a:spAutoFit/>
          </a:bodyPr>
          <a:lstStyle/>
          <a:p>
            <a:pPr algn="ctr"/>
            <a:endParaRPr lang="en-US" sz="1200" dirty="0" smtClean="0"/>
          </a:p>
          <a:p>
            <a:pPr algn="ctr"/>
            <a:r>
              <a:rPr lang="en-US" sz="1400" dirty="0" smtClean="0"/>
              <a:t>Increasing trust of workers by supervisors and managers</a:t>
            </a:r>
          </a:p>
          <a:p>
            <a:pPr algn="ctr"/>
            <a:endParaRPr lang="en-GB" sz="1400" dirty="0"/>
          </a:p>
        </p:txBody>
      </p:sp>
      <p:sp>
        <p:nvSpPr>
          <p:cNvPr id="9" name="TextBox 8"/>
          <p:cNvSpPr txBox="1"/>
          <p:nvPr/>
        </p:nvSpPr>
        <p:spPr>
          <a:xfrm>
            <a:off x="3347864" y="2580292"/>
            <a:ext cx="2592288" cy="978729"/>
          </a:xfrm>
          <a:prstGeom prst="rect">
            <a:avLst/>
          </a:prstGeom>
          <a:solidFill>
            <a:schemeClr val="tx2">
              <a:lumMod val="40000"/>
              <a:lumOff val="60000"/>
            </a:schemeClr>
          </a:solidFill>
        </p:spPr>
        <p:txBody>
          <a:bodyPr wrap="square" lIns="73152" tIns="73152" rIns="73152" bIns="73152" rtlCol="0" anchor="ctr" anchorCtr="0">
            <a:spAutoFit/>
          </a:bodyPr>
          <a:lstStyle/>
          <a:p>
            <a:endParaRPr lang="en-US" dirty="0" smtClean="0"/>
          </a:p>
          <a:p>
            <a:pPr algn="ctr"/>
            <a:r>
              <a:rPr lang="en-US" sz="1600" dirty="0" smtClean="0"/>
              <a:t>Delegation must mean:</a:t>
            </a:r>
          </a:p>
          <a:p>
            <a:endParaRPr lang="en-GB" dirty="0"/>
          </a:p>
        </p:txBody>
      </p:sp>
      <p:cxnSp>
        <p:nvCxnSpPr>
          <p:cNvPr id="4" name="Straight Arrow Connector 3"/>
          <p:cNvCxnSpPr/>
          <p:nvPr/>
        </p:nvCxnSpPr>
        <p:spPr>
          <a:xfrm>
            <a:off x="3347864" y="2564904"/>
            <a:ext cx="0" cy="99411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5940152" y="2565601"/>
            <a:ext cx="0" cy="99342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5652120" y="5375560"/>
            <a:ext cx="3168352" cy="1131643"/>
            <a:chOff x="4507339" y="4952651"/>
            <a:chExt cx="3915741" cy="1540668"/>
          </a:xfrm>
        </p:grpSpPr>
        <p:sp>
          <p:nvSpPr>
            <p:cNvPr id="14" name="Rounded Rectangle 13"/>
            <p:cNvSpPr/>
            <p:nvPr/>
          </p:nvSpPr>
          <p:spPr>
            <a:xfrm>
              <a:off x="5824559" y="5751734"/>
              <a:ext cx="2598521" cy="74158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Allows managers to give time to other issues</a:t>
              </a:r>
              <a:endParaRPr lang="en-US" sz="1600" dirty="0">
                <a:latin typeface="Calibri" panose="020F0502020204030204" pitchFamily="34" charset="0"/>
              </a:endParaRPr>
            </a:p>
          </p:txBody>
        </p:sp>
        <p:cxnSp>
          <p:nvCxnSpPr>
            <p:cNvPr id="15" name="Straight Arrow Connector 14"/>
            <p:cNvCxnSpPr>
              <a:stCxn id="25" idx="3"/>
              <a:endCxn id="14" idx="0"/>
            </p:cNvCxnSpPr>
            <p:nvPr/>
          </p:nvCxnSpPr>
          <p:spPr>
            <a:xfrm>
              <a:off x="4507339" y="4952651"/>
              <a:ext cx="2616481" cy="7990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652120" y="4205218"/>
            <a:ext cx="3104894" cy="1170342"/>
            <a:chOff x="6807428" y="8355924"/>
            <a:chExt cx="3752953" cy="2928418"/>
          </a:xfrm>
        </p:grpSpPr>
        <p:sp>
          <p:nvSpPr>
            <p:cNvPr id="17" name="Rounded Rectangle 16"/>
            <p:cNvSpPr/>
            <p:nvPr/>
          </p:nvSpPr>
          <p:spPr>
            <a:xfrm>
              <a:off x="7764842" y="8355924"/>
              <a:ext cx="2795539" cy="130095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Staff development increases job satisfaction</a:t>
              </a:r>
              <a:endParaRPr lang="en-US" sz="1600" dirty="0">
                <a:latin typeface="Calibri" panose="020F0502020204030204" pitchFamily="34" charset="0"/>
              </a:endParaRPr>
            </a:p>
          </p:txBody>
        </p:sp>
        <p:cxnSp>
          <p:nvCxnSpPr>
            <p:cNvPr id="18" name="Straight Arrow Connector 17"/>
            <p:cNvCxnSpPr>
              <a:stCxn id="25" idx="3"/>
              <a:endCxn id="17" idx="2"/>
            </p:cNvCxnSpPr>
            <p:nvPr/>
          </p:nvCxnSpPr>
          <p:spPr>
            <a:xfrm flipV="1">
              <a:off x="6807428" y="9656875"/>
              <a:ext cx="2355184" cy="1627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323528" y="4288791"/>
            <a:ext cx="2905348" cy="1086770"/>
            <a:chOff x="-460370" y="5373111"/>
            <a:chExt cx="3780573" cy="1555577"/>
          </a:xfrm>
        </p:grpSpPr>
        <p:sp>
          <p:nvSpPr>
            <p:cNvPr id="20" name="Rounded Rectangle 19"/>
            <p:cNvSpPr/>
            <p:nvPr/>
          </p:nvSpPr>
          <p:spPr>
            <a:xfrm>
              <a:off x="-460370" y="5373111"/>
              <a:ext cx="2173284" cy="8307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Makes work more interesting</a:t>
              </a:r>
              <a:endParaRPr lang="en-US" sz="1200" dirty="0">
                <a:latin typeface="Calibri" panose="020F0502020204030204" pitchFamily="34" charset="0"/>
              </a:endParaRPr>
            </a:p>
          </p:txBody>
        </p:sp>
        <p:cxnSp>
          <p:nvCxnSpPr>
            <p:cNvPr id="21" name="Straight Arrow Connector 20"/>
            <p:cNvCxnSpPr>
              <a:stCxn id="25" idx="1"/>
              <a:endCxn id="20" idx="2"/>
            </p:cNvCxnSpPr>
            <p:nvPr/>
          </p:nvCxnSpPr>
          <p:spPr>
            <a:xfrm flipH="1" flipV="1">
              <a:off x="626272" y="6203836"/>
              <a:ext cx="2693931" cy="7248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23528" y="5375559"/>
            <a:ext cx="2905348" cy="1149784"/>
            <a:chOff x="3934406" y="5247774"/>
            <a:chExt cx="3780577" cy="1645765"/>
          </a:xfrm>
        </p:grpSpPr>
        <p:sp>
          <p:nvSpPr>
            <p:cNvPr id="23" name="Rounded Rectangle 22"/>
            <p:cNvSpPr/>
            <p:nvPr/>
          </p:nvSpPr>
          <p:spPr>
            <a:xfrm>
              <a:off x="3934406" y="6190873"/>
              <a:ext cx="2181957" cy="70266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Subordinate feels trusted</a:t>
              </a:r>
              <a:endParaRPr lang="en-US" sz="1600" dirty="0">
                <a:latin typeface="Calibri" panose="020F0502020204030204" pitchFamily="34" charset="0"/>
              </a:endParaRPr>
            </a:p>
          </p:txBody>
        </p:sp>
        <p:cxnSp>
          <p:nvCxnSpPr>
            <p:cNvPr id="24" name="Straight Arrow Connector 23"/>
            <p:cNvCxnSpPr>
              <a:stCxn id="25" idx="1"/>
              <a:endCxn id="23" idx="0"/>
            </p:cNvCxnSpPr>
            <p:nvPr/>
          </p:nvCxnSpPr>
          <p:spPr>
            <a:xfrm flipH="1">
              <a:off x="5025385" y="5247774"/>
              <a:ext cx="2689598" cy="9430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ed Rectangle 24"/>
          <p:cNvSpPr/>
          <p:nvPr/>
        </p:nvSpPr>
        <p:spPr>
          <a:xfrm>
            <a:off x="3228876" y="5013176"/>
            <a:ext cx="2423244" cy="724767"/>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USERS OF BUSINESS ACCOUNTS</a:t>
            </a:r>
            <a:endParaRPr lang="en-US" sz="1600" b="1" dirty="0">
              <a:latin typeface="Calibri" panose="020F0502020204030204" pitchFamily="34" charset="0"/>
            </a:endParaRPr>
          </a:p>
        </p:txBody>
      </p:sp>
      <p:sp>
        <p:nvSpPr>
          <p:cNvPr id="26" name="Rounded Rectangle 25"/>
          <p:cNvSpPr/>
          <p:nvPr/>
        </p:nvSpPr>
        <p:spPr>
          <a:xfrm>
            <a:off x="2123728" y="6021288"/>
            <a:ext cx="2028950" cy="49090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Some managers are reluctant to delegate</a:t>
            </a:r>
            <a:endParaRPr lang="en-US" sz="1600" dirty="0">
              <a:latin typeface="Calibri" panose="020F0502020204030204" pitchFamily="34" charset="0"/>
            </a:endParaRPr>
          </a:p>
        </p:txBody>
      </p:sp>
      <p:sp>
        <p:nvSpPr>
          <p:cNvPr id="27" name="Rounded Rectangle 26"/>
          <p:cNvSpPr/>
          <p:nvPr/>
        </p:nvSpPr>
        <p:spPr>
          <a:xfrm>
            <a:off x="4356379" y="6021288"/>
            <a:ext cx="2231845" cy="49090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Manager loses some control over subordinates</a:t>
            </a:r>
            <a:endParaRPr lang="en-US" sz="1600" dirty="0">
              <a:latin typeface="Calibri" panose="020F0502020204030204" pitchFamily="34" charset="0"/>
            </a:endParaRPr>
          </a:p>
        </p:txBody>
      </p:sp>
      <p:sp>
        <p:nvSpPr>
          <p:cNvPr id="28" name="Rounded Rectangle 27"/>
          <p:cNvSpPr/>
          <p:nvPr/>
        </p:nvSpPr>
        <p:spPr>
          <a:xfrm>
            <a:off x="2955205" y="4185148"/>
            <a:ext cx="2970586" cy="53999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dirty="0" smtClean="0">
                <a:latin typeface="Calibri" panose="020F0502020204030204" pitchFamily="34" charset="0"/>
              </a:rPr>
              <a:t>Gives authority to others to take decisions and perform tasks</a:t>
            </a:r>
            <a:endParaRPr lang="en-US" sz="1600" dirty="0">
              <a:latin typeface="Calibri" panose="020F0502020204030204" pitchFamily="34" charset="0"/>
            </a:endParaRPr>
          </a:p>
        </p:txBody>
      </p:sp>
      <p:cxnSp>
        <p:nvCxnSpPr>
          <p:cNvPr id="29" name="Straight Arrow Connector 28"/>
          <p:cNvCxnSpPr>
            <a:stCxn id="25" idx="0"/>
            <a:endCxn id="28" idx="2"/>
          </p:cNvCxnSpPr>
          <p:nvPr/>
        </p:nvCxnSpPr>
        <p:spPr>
          <a:xfrm flipV="1">
            <a:off x="4440498" y="4725144"/>
            <a:ext cx="0" cy="28803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5" idx="2"/>
            <a:endCxn id="27" idx="0"/>
          </p:cNvCxnSpPr>
          <p:nvPr/>
        </p:nvCxnSpPr>
        <p:spPr>
          <a:xfrm>
            <a:off x="4440498" y="5737943"/>
            <a:ext cx="1031804" cy="2833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5" idx="2"/>
            <a:endCxn id="26" idx="0"/>
          </p:cNvCxnSpPr>
          <p:nvPr/>
        </p:nvCxnSpPr>
        <p:spPr>
          <a:xfrm flipH="1">
            <a:off x="3138203" y="5737943"/>
            <a:ext cx="1302295" cy="2833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1611294"/>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four assessment objectives in Cambridge IGCSE Business Studies are: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a:t>
            </a:r>
          </a:p>
          <a:p>
            <a:pPr marL="228600" indent="-228600"/>
            <a:r>
              <a:rPr lang="en-US" sz="1400" b="1" dirty="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demonstrate </a:t>
            </a:r>
            <a:r>
              <a:rPr lang="en-US" sz="1400" dirty="0">
                <a:latin typeface="Arial" panose="020B0604020202020204" pitchFamily="34" charset="0"/>
                <a:cs typeface="Arial" panose="020B0604020202020204" pitchFamily="34" charset="0"/>
              </a:rPr>
              <a:t>knowledge and understanding of facts, terms, concepts, conventions, theories and techniques commonly applied to or used as part of business </a:t>
            </a:r>
            <a:r>
              <a:rPr lang="en-US" sz="1400" dirty="0" err="1">
                <a:latin typeface="Arial" panose="020B0604020202020204" pitchFamily="34" charset="0"/>
                <a:cs typeface="Arial" panose="020B0604020202020204" pitchFamily="34" charset="0"/>
              </a:rPr>
              <a:t>behaviour</a:t>
            </a:r>
            <a:r>
              <a:rPr lang="en-US" sz="1400" dirty="0">
                <a:latin typeface="Arial" panose="020B0604020202020204" pitchFamily="34" charset="0"/>
                <a:cs typeface="Arial" panose="020B0604020202020204" pitchFamily="34" charset="0"/>
              </a:rPr>
              <a:t>.</a:t>
            </a:r>
          </a:p>
          <a:p>
            <a:pPr marL="228600" indent="-228600"/>
            <a:r>
              <a:rPr lang="en-US" sz="1400" b="1" dirty="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apply </a:t>
            </a:r>
            <a:r>
              <a:rPr lang="en-US" sz="1400" dirty="0">
                <a:latin typeface="Arial" panose="020B0604020202020204" pitchFamily="34" charset="0"/>
                <a:cs typeface="Arial" panose="020B0604020202020204" pitchFamily="34" charset="0"/>
              </a:rPr>
              <a:t>their knowledge and understanding of facts, terms, concepts, conventions, theories and techniques.</a:t>
            </a:r>
          </a:p>
          <a:p>
            <a:pPr marL="228600" indent="-228600"/>
            <a:r>
              <a:rPr lang="en-US" sz="1400" b="1" dirty="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Candidates should be able </a:t>
            </a:r>
            <a:r>
              <a:rPr lang="en-US" sz="1400" dirty="0" smtClean="0">
                <a:latin typeface="Arial" panose="020B0604020202020204" pitchFamily="34" charset="0"/>
                <a:cs typeface="Arial" panose="020B0604020202020204" pitchFamily="34" charset="0"/>
              </a:rPr>
              <a:t>to:</a:t>
            </a:r>
          </a:p>
          <a:p>
            <a:pPr marL="457200" lvl="1"/>
            <a:r>
              <a:rPr lang="en-US" sz="1400" dirty="0" smtClean="0">
                <a:latin typeface="Arial" panose="020B0604020202020204" pitchFamily="34" charset="0"/>
                <a:cs typeface="Arial" panose="020B0604020202020204" pitchFamily="34" charset="0"/>
              </a:rPr>
              <a:t>distinguish </a:t>
            </a:r>
            <a:r>
              <a:rPr lang="en-US" sz="1400" dirty="0">
                <a:latin typeface="Arial" panose="020B0604020202020204" pitchFamily="34" charset="0"/>
                <a:cs typeface="Arial" panose="020B0604020202020204" pitchFamily="34" charset="0"/>
              </a:rPr>
              <a:t>between evidence and opinion in a business context </a:t>
            </a:r>
            <a:endParaRPr lang="en-US" sz="1400" dirty="0" smtClean="0">
              <a:latin typeface="Arial" panose="020B0604020202020204" pitchFamily="34" charset="0"/>
              <a:cs typeface="Arial" panose="020B0604020202020204" pitchFamily="34" charset="0"/>
            </a:endParaRPr>
          </a:p>
          <a:p>
            <a:pPr marL="457200" lvl="1"/>
            <a:r>
              <a:rPr lang="en-US" sz="1400" dirty="0" smtClean="0">
                <a:latin typeface="Arial" panose="020B0604020202020204" pitchFamily="34" charset="0"/>
                <a:cs typeface="Arial" panose="020B0604020202020204" pitchFamily="34" charset="0"/>
              </a:rPr>
              <a:t>order</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analyse</a:t>
            </a:r>
            <a:r>
              <a:rPr lang="en-US" sz="1400" dirty="0">
                <a:latin typeface="Arial" panose="020B0604020202020204" pitchFamily="34" charset="0"/>
                <a:cs typeface="Arial" panose="020B0604020202020204" pitchFamily="34" charset="0"/>
              </a:rPr>
              <a:t> and interpret information in narrative, numerical and graphical forms, using appropriate techniques.</a:t>
            </a:r>
          </a:p>
          <a:p>
            <a:pPr marL="228600" indent="-228600"/>
            <a:r>
              <a:rPr lang="en-US" sz="1400" b="1" dirty="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present </a:t>
            </a:r>
            <a:r>
              <a:rPr lang="en-US" sz="1400" dirty="0">
                <a:latin typeface="Arial" panose="020B0604020202020204" pitchFamily="34" charset="0"/>
                <a:cs typeface="Arial" panose="020B0604020202020204" pitchFamily="34" charset="0"/>
              </a:rPr>
              <a:t>reasoned explanations, develop arguments, understand implications and draw </a:t>
            </a:r>
            <a:r>
              <a:rPr lang="en-US" sz="1400" dirty="0" smtClean="0">
                <a:latin typeface="Arial" panose="020B0604020202020204" pitchFamily="34" charset="0"/>
                <a:cs typeface="Arial" panose="020B0604020202020204" pitchFamily="34" charset="0"/>
              </a:rPr>
              <a:t>inferences</a:t>
            </a:r>
          </a:p>
          <a:p>
            <a:pPr marL="457200" lvl="1"/>
            <a:r>
              <a:rPr lang="en-US" sz="1400" dirty="0" smtClean="0">
                <a:latin typeface="Arial" panose="020B0604020202020204" pitchFamily="34" charset="0"/>
                <a:cs typeface="Arial" panose="020B0604020202020204" pitchFamily="34" charset="0"/>
              </a:rPr>
              <a:t>make </a:t>
            </a:r>
            <a:r>
              <a:rPr lang="en-US" sz="1400" dirty="0">
                <a:latin typeface="Arial" panose="020B0604020202020204" pitchFamily="34" charset="0"/>
                <a:cs typeface="Arial" panose="020B0604020202020204" pitchFamily="34" charset="0"/>
              </a:rPr>
              <a:t>judgements, recommendations and decisions.</a:t>
            </a:r>
            <a:endParaRPr lang="en-GB" sz="14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000" dirty="0" smtClean="0"/>
              <a:t>2.2.2 – The Role of Management - Delegation</a:t>
            </a:r>
            <a:endParaRPr lang="en-GB" sz="3000" b="1" dirty="0" smtClean="0"/>
          </a:p>
        </p:txBody>
      </p:sp>
      <p:sp>
        <p:nvSpPr>
          <p:cNvPr id="8" name="Rectangle 7"/>
          <p:cNvSpPr/>
          <p:nvPr/>
        </p:nvSpPr>
        <p:spPr>
          <a:xfrm>
            <a:off x="323849" y="1155809"/>
            <a:ext cx="8496623" cy="149271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Different styles of leadership often call for different management styles. The way in which a manager deals with a situation can have a very important impact on people and how they react to the manager. It is important to remember here that a good manager will adopt the style if leadership that best suits each situation.</a:t>
            </a:r>
          </a:p>
          <a:p>
            <a:pPr marL="342900" indent="-342900">
              <a:buClr>
                <a:srgbClr val="00B050"/>
              </a:buClr>
              <a:buFont typeface="Wingdings 3" panose="05040102010807070707" pitchFamily="18" charset="2"/>
              <a:buChar char=""/>
            </a:pPr>
            <a:endParaRPr lang="en-US" sz="500" dirty="0">
              <a:latin typeface="Calibri" panose="020F0502020204030204" pitchFamily="34" charset="0"/>
            </a:endParaRPr>
          </a:p>
          <a:p>
            <a:pPr>
              <a:buClr>
                <a:srgbClr val="00B050"/>
              </a:buClr>
            </a:pPr>
            <a:r>
              <a:rPr lang="en-US" b="1" dirty="0" smtClean="0">
                <a:latin typeface="Calibri" panose="020F0502020204030204" pitchFamily="34" charset="0"/>
              </a:rPr>
              <a:t>Revision Summary – Effective Managers</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86</a:t>
            </a:r>
            <a:endParaRPr lang="en-GB" sz="2000" b="1" dirty="0">
              <a:latin typeface="Arial" panose="020B0604020202020204" pitchFamily="34" charset="0"/>
              <a:cs typeface="Arial" panose="020B0604020202020204" pitchFamily="34" charset="0"/>
            </a:endParaRPr>
          </a:p>
        </p:txBody>
      </p:sp>
      <p:grpSp>
        <p:nvGrpSpPr>
          <p:cNvPr id="13" name="Group 12"/>
          <p:cNvGrpSpPr/>
          <p:nvPr/>
        </p:nvGrpSpPr>
        <p:grpSpPr>
          <a:xfrm>
            <a:off x="4216567" y="5430903"/>
            <a:ext cx="1651576" cy="1022428"/>
            <a:chOff x="2733155" y="5028002"/>
            <a:chExt cx="2041169" cy="1391981"/>
          </a:xfrm>
        </p:grpSpPr>
        <p:sp>
          <p:nvSpPr>
            <p:cNvPr id="14" name="Rounded Rectangle 13"/>
            <p:cNvSpPr/>
            <p:nvPr/>
          </p:nvSpPr>
          <p:spPr>
            <a:xfrm>
              <a:off x="3562095" y="5959516"/>
              <a:ext cx="1212229" cy="46046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Intuitive</a:t>
              </a:r>
              <a:endParaRPr lang="en-US" sz="1600" dirty="0">
                <a:latin typeface="Calibri" panose="020F0502020204030204" pitchFamily="34" charset="0"/>
              </a:endParaRPr>
            </a:p>
          </p:txBody>
        </p:sp>
        <p:cxnSp>
          <p:nvCxnSpPr>
            <p:cNvPr id="15" name="Straight Arrow Connector 14"/>
            <p:cNvCxnSpPr>
              <a:stCxn id="48" idx="2"/>
              <a:endCxn id="14" idx="0"/>
            </p:cNvCxnSpPr>
            <p:nvPr/>
          </p:nvCxnSpPr>
          <p:spPr>
            <a:xfrm>
              <a:off x="2733155" y="5028002"/>
              <a:ext cx="1435054" cy="9315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3563807" y="2754243"/>
            <a:ext cx="1305520" cy="985725"/>
            <a:chOff x="4523548" y="4725314"/>
            <a:chExt cx="1578008" cy="2466476"/>
          </a:xfrm>
        </p:grpSpPr>
        <p:sp>
          <p:nvSpPr>
            <p:cNvPr id="17" name="Rounded Rectangle 16"/>
            <p:cNvSpPr/>
            <p:nvPr/>
          </p:nvSpPr>
          <p:spPr>
            <a:xfrm>
              <a:off x="4523548" y="4725314"/>
              <a:ext cx="1578008" cy="1431050"/>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Coordinate Departments</a:t>
              </a:r>
              <a:endParaRPr lang="en-US" sz="1600" dirty="0">
                <a:latin typeface="Calibri" panose="020F0502020204030204" pitchFamily="34" charset="0"/>
              </a:endParaRPr>
            </a:p>
          </p:txBody>
        </p:sp>
        <p:cxnSp>
          <p:nvCxnSpPr>
            <p:cNvPr id="18" name="Straight Arrow Connector 17"/>
            <p:cNvCxnSpPr>
              <a:stCxn id="25" idx="0"/>
              <a:endCxn id="17" idx="2"/>
            </p:cNvCxnSpPr>
            <p:nvPr/>
          </p:nvCxnSpPr>
          <p:spPr>
            <a:xfrm flipH="1" flipV="1">
              <a:off x="5312552" y="6156364"/>
              <a:ext cx="99" cy="10354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395536" y="2708919"/>
            <a:ext cx="3353980" cy="1235605"/>
            <a:chOff x="-366670" y="3111721"/>
            <a:chExt cx="4364355" cy="1768616"/>
          </a:xfrm>
        </p:grpSpPr>
        <p:sp>
          <p:nvSpPr>
            <p:cNvPr id="20" name="Rounded Rectangle 19"/>
            <p:cNvSpPr/>
            <p:nvPr/>
          </p:nvSpPr>
          <p:spPr>
            <a:xfrm>
              <a:off x="-366670" y="3111721"/>
              <a:ext cx="1484384" cy="83072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Plan for the future</a:t>
              </a:r>
              <a:endParaRPr lang="en-US" sz="1200" dirty="0">
                <a:latin typeface="Calibri" panose="020F0502020204030204" pitchFamily="34" charset="0"/>
              </a:endParaRPr>
            </a:p>
          </p:txBody>
        </p:sp>
        <p:cxnSp>
          <p:nvCxnSpPr>
            <p:cNvPr id="21" name="Straight Arrow Connector 20"/>
            <p:cNvCxnSpPr>
              <a:stCxn id="25" idx="1"/>
              <a:endCxn id="20" idx="2"/>
            </p:cNvCxnSpPr>
            <p:nvPr/>
          </p:nvCxnSpPr>
          <p:spPr>
            <a:xfrm flipH="1" flipV="1">
              <a:off x="375522" y="3942446"/>
              <a:ext cx="3622163" cy="9378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95536" y="5226349"/>
            <a:ext cx="3199277" cy="1221182"/>
            <a:chOff x="4028105" y="5034207"/>
            <a:chExt cx="4163047" cy="1747964"/>
          </a:xfrm>
        </p:grpSpPr>
        <p:sp>
          <p:nvSpPr>
            <p:cNvPr id="23" name="Rounded Rectangle 22"/>
            <p:cNvSpPr/>
            <p:nvPr/>
          </p:nvSpPr>
          <p:spPr>
            <a:xfrm>
              <a:off x="4028105" y="6302240"/>
              <a:ext cx="1490305" cy="47993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Intelligence</a:t>
              </a:r>
              <a:endParaRPr lang="en-US" sz="1600" dirty="0">
                <a:latin typeface="Calibri" panose="020F0502020204030204" pitchFamily="34" charset="0"/>
              </a:endParaRPr>
            </a:p>
          </p:txBody>
        </p:sp>
        <p:cxnSp>
          <p:nvCxnSpPr>
            <p:cNvPr id="24" name="Straight Arrow Connector 23"/>
            <p:cNvCxnSpPr>
              <a:stCxn id="48" idx="1"/>
              <a:endCxn id="23" idx="0"/>
            </p:cNvCxnSpPr>
            <p:nvPr/>
          </p:nvCxnSpPr>
          <p:spPr>
            <a:xfrm flipH="1">
              <a:off x="4773257" y="5034207"/>
              <a:ext cx="3417895" cy="12680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ed Rectangle 24"/>
          <p:cNvSpPr/>
          <p:nvPr/>
        </p:nvSpPr>
        <p:spPr>
          <a:xfrm>
            <a:off x="3749516" y="3739968"/>
            <a:ext cx="934265" cy="409112"/>
          </a:xfrm>
          <a:prstGeom prst="roundRect">
            <a:avLst/>
          </a:prstGeom>
          <a:solidFill>
            <a:schemeClr val="accent5">
              <a:lumMod val="75000"/>
            </a:schemeClr>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Tasks</a:t>
            </a:r>
            <a:endParaRPr lang="en-US" sz="1600" b="1" dirty="0">
              <a:latin typeface="Calibri" panose="020F0502020204030204" pitchFamily="34" charset="0"/>
            </a:endParaRPr>
          </a:p>
        </p:txBody>
      </p:sp>
      <p:sp>
        <p:nvSpPr>
          <p:cNvPr id="26" name="Rounded Rectangle 25"/>
          <p:cNvSpPr/>
          <p:nvPr/>
        </p:nvSpPr>
        <p:spPr>
          <a:xfrm>
            <a:off x="1679468" y="6099093"/>
            <a:ext cx="1524380" cy="33529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Self-confidence</a:t>
            </a:r>
            <a:endParaRPr lang="en-US" sz="1600" dirty="0">
              <a:latin typeface="Calibri" panose="020F0502020204030204" pitchFamily="34" charset="0"/>
            </a:endParaRPr>
          </a:p>
        </p:txBody>
      </p:sp>
      <p:sp>
        <p:nvSpPr>
          <p:cNvPr id="27" name="Rounded Rectangle 26"/>
          <p:cNvSpPr/>
          <p:nvPr/>
        </p:nvSpPr>
        <p:spPr>
          <a:xfrm>
            <a:off x="3330216" y="6082328"/>
            <a:ext cx="1385800" cy="3688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Determination</a:t>
            </a:r>
            <a:endParaRPr lang="en-US" sz="1600" dirty="0">
              <a:latin typeface="Calibri" panose="020F0502020204030204" pitchFamily="34" charset="0"/>
            </a:endParaRPr>
          </a:p>
        </p:txBody>
      </p:sp>
      <p:sp>
        <p:nvSpPr>
          <p:cNvPr id="28" name="Rounded Rectangle 27"/>
          <p:cNvSpPr/>
          <p:nvPr/>
        </p:nvSpPr>
        <p:spPr>
          <a:xfrm>
            <a:off x="1763688" y="2780928"/>
            <a:ext cx="1385800" cy="539996"/>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dirty="0" err="1" smtClean="0">
                <a:latin typeface="Calibri" panose="020F0502020204030204" pitchFamily="34" charset="0"/>
              </a:rPr>
              <a:t>Organise</a:t>
            </a:r>
            <a:r>
              <a:rPr lang="en-US" sz="1600" dirty="0" smtClean="0">
                <a:latin typeface="Calibri" panose="020F0502020204030204" pitchFamily="34" charset="0"/>
              </a:rPr>
              <a:t> and delegate</a:t>
            </a:r>
            <a:endParaRPr lang="en-US" sz="1600" dirty="0">
              <a:latin typeface="Calibri" panose="020F0502020204030204" pitchFamily="34" charset="0"/>
            </a:endParaRPr>
          </a:p>
        </p:txBody>
      </p:sp>
      <p:cxnSp>
        <p:nvCxnSpPr>
          <p:cNvPr id="29" name="Straight Arrow Connector 28"/>
          <p:cNvCxnSpPr>
            <a:stCxn id="25" idx="0"/>
            <a:endCxn id="28" idx="2"/>
          </p:cNvCxnSpPr>
          <p:nvPr/>
        </p:nvCxnSpPr>
        <p:spPr>
          <a:xfrm flipH="1" flipV="1">
            <a:off x="2456588" y="3320924"/>
            <a:ext cx="1760061" cy="4190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48" idx="2"/>
            <a:endCxn id="27" idx="0"/>
          </p:cNvCxnSpPr>
          <p:nvPr/>
        </p:nvCxnSpPr>
        <p:spPr>
          <a:xfrm flipH="1">
            <a:off x="4023116" y="5430905"/>
            <a:ext cx="193451" cy="6514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8" idx="1"/>
            <a:endCxn id="26" idx="0"/>
          </p:cNvCxnSpPr>
          <p:nvPr/>
        </p:nvCxnSpPr>
        <p:spPr>
          <a:xfrm flipH="1">
            <a:off x="2441658" y="5226349"/>
            <a:ext cx="1153155" cy="8727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4216649" y="2778098"/>
            <a:ext cx="2295479" cy="961870"/>
            <a:chOff x="3078315" y="4752533"/>
            <a:chExt cx="2774591" cy="2406786"/>
          </a:xfrm>
        </p:grpSpPr>
        <p:sp>
          <p:nvSpPr>
            <p:cNvPr id="38" name="Rounded Rectangle 37"/>
            <p:cNvSpPr/>
            <p:nvPr/>
          </p:nvSpPr>
          <p:spPr>
            <a:xfrm>
              <a:off x="4117097" y="4752533"/>
              <a:ext cx="1735809" cy="1431050"/>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Command and guide others</a:t>
              </a:r>
              <a:endParaRPr lang="en-US" sz="1600" dirty="0">
                <a:latin typeface="Calibri" panose="020F0502020204030204" pitchFamily="34" charset="0"/>
              </a:endParaRPr>
            </a:p>
          </p:txBody>
        </p:sp>
        <p:cxnSp>
          <p:nvCxnSpPr>
            <p:cNvPr id="39" name="Straight Arrow Connector 38"/>
            <p:cNvCxnSpPr>
              <a:stCxn id="25" idx="0"/>
              <a:endCxn id="38" idx="2"/>
            </p:cNvCxnSpPr>
            <p:nvPr/>
          </p:nvCxnSpPr>
          <p:spPr>
            <a:xfrm flipV="1">
              <a:off x="3078315" y="6183583"/>
              <a:ext cx="1906687" cy="97573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4683781" y="2778098"/>
            <a:ext cx="4136689" cy="1166426"/>
            <a:chOff x="1344569" y="4752533"/>
            <a:chExt cx="5000098" cy="2918624"/>
          </a:xfrm>
        </p:grpSpPr>
        <p:sp>
          <p:nvSpPr>
            <p:cNvPr id="41" name="Rounded Rectangle 40"/>
            <p:cNvSpPr/>
            <p:nvPr/>
          </p:nvSpPr>
          <p:spPr>
            <a:xfrm>
              <a:off x="3803277" y="4752533"/>
              <a:ext cx="2541390" cy="1431050"/>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Control and assess the work of departments</a:t>
              </a:r>
              <a:endParaRPr lang="en-US" sz="1600" dirty="0">
                <a:latin typeface="Calibri" panose="020F0502020204030204" pitchFamily="34" charset="0"/>
              </a:endParaRPr>
            </a:p>
          </p:txBody>
        </p:sp>
        <p:cxnSp>
          <p:nvCxnSpPr>
            <p:cNvPr id="42" name="Straight Arrow Connector 41"/>
            <p:cNvCxnSpPr>
              <a:stCxn id="25" idx="3"/>
            </p:cNvCxnSpPr>
            <p:nvPr/>
          </p:nvCxnSpPr>
          <p:spPr>
            <a:xfrm flipV="1">
              <a:off x="1344569" y="6183583"/>
              <a:ext cx="3897957" cy="148757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8" name="Rounded Rectangle 47"/>
          <p:cNvSpPr/>
          <p:nvPr/>
        </p:nvSpPr>
        <p:spPr>
          <a:xfrm>
            <a:off x="3594813" y="5021793"/>
            <a:ext cx="1243507" cy="409112"/>
          </a:xfrm>
          <a:prstGeom prst="roundRect">
            <a:avLst/>
          </a:prstGeom>
          <a:solidFill>
            <a:srgbClr val="F53939"/>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Qualities</a:t>
            </a:r>
            <a:endParaRPr lang="en-US" sz="1600" b="1" dirty="0">
              <a:latin typeface="Calibri" panose="020F0502020204030204" pitchFamily="34" charset="0"/>
            </a:endParaRPr>
          </a:p>
        </p:txBody>
      </p:sp>
      <p:sp>
        <p:nvSpPr>
          <p:cNvPr id="54" name="Rounded Rectangle 53"/>
          <p:cNvSpPr/>
          <p:nvPr/>
        </p:nvSpPr>
        <p:spPr>
          <a:xfrm>
            <a:off x="7289078" y="5805264"/>
            <a:ext cx="1524859" cy="72500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Good Communication Skills</a:t>
            </a:r>
            <a:endParaRPr lang="en-US" sz="1600" dirty="0">
              <a:latin typeface="Calibri" panose="020F0502020204030204" pitchFamily="34" charset="0"/>
            </a:endParaRPr>
          </a:p>
        </p:txBody>
      </p:sp>
      <p:sp>
        <p:nvSpPr>
          <p:cNvPr id="55" name="Rounded Rectangle 54"/>
          <p:cNvSpPr/>
          <p:nvPr/>
        </p:nvSpPr>
        <p:spPr>
          <a:xfrm>
            <a:off x="6131325" y="6099093"/>
            <a:ext cx="980854" cy="33821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Intuitive</a:t>
            </a:r>
            <a:endParaRPr lang="en-US" sz="1600" dirty="0">
              <a:latin typeface="Calibri" panose="020F0502020204030204" pitchFamily="34" charset="0"/>
            </a:endParaRPr>
          </a:p>
        </p:txBody>
      </p:sp>
      <p:cxnSp>
        <p:nvCxnSpPr>
          <p:cNvPr id="56" name="Straight Arrow Connector 55"/>
          <p:cNvCxnSpPr>
            <a:stCxn id="48" idx="3"/>
            <a:endCxn id="55" idx="0"/>
          </p:cNvCxnSpPr>
          <p:nvPr/>
        </p:nvCxnSpPr>
        <p:spPr>
          <a:xfrm>
            <a:off x="4838320" y="5226349"/>
            <a:ext cx="1783432" cy="8727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48" idx="3"/>
            <a:endCxn id="54" idx="0"/>
          </p:cNvCxnSpPr>
          <p:nvPr/>
        </p:nvCxnSpPr>
        <p:spPr>
          <a:xfrm>
            <a:off x="4838320" y="5226349"/>
            <a:ext cx="3213188" cy="5789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5" idx="2"/>
            <a:endCxn id="48" idx="0"/>
          </p:cNvCxnSpPr>
          <p:nvPr/>
        </p:nvCxnSpPr>
        <p:spPr>
          <a:xfrm flipH="1">
            <a:off x="4216567" y="4149080"/>
            <a:ext cx="82" cy="8727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3131840" y="4337584"/>
            <a:ext cx="2304256" cy="40911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EFFECTIVE MANAGERS</a:t>
            </a:r>
            <a:endParaRPr lang="en-US" sz="1400" b="1" dirty="0">
              <a:latin typeface="Calibri" panose="020F0502020204030204" pitchFamily="34" charset="0"/>
            </a:endParaRPr>
          </a:p>
        </p:txBody>
      </p:sp>
    </p:spTree>
    <p:extLst>
      <p:ext uri="{BB962C8B-B14F-4D97-AF65-F5344CB8AC3E}">
        <p14:creationId xmlns:p14="http://schemas.microsoft.com/office/powerpoint/2010/main" val="94390837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600" dirty="0" smtClean="0"/>
              <a:t>2.2.3 – Leadership</a:t>
            </a:r>
            <a:endParaRPr lang="en-GB" sz="3600" b="1" dirty="0" smtClean="0"/>
          </a:p>
        </p:txBody>
      </p:sp>
      <p:sp>
        <p:nvSpPr>
          <p:cNvPr id="8" name="Rectangle 7"/>
          <p:cNvSpPr/>
          <p:nvPr/>
        </p:nvSpPr>
        <p:spPr>
          <a:xfrm>
            <a:off x="323849" y="1155809"/>
            <a:ext cx="7056463" cy="5586145"/>
          </a:xfrm>
          <a:prstGeom prst="rect">
            <a:avLst/>
          </a:prstGeom>
        </p:spPr>
        <p:txBody>
          <a:bodyPr wrap="square">
            <a:spAutoFit/>
          </a:bodyPr>
          <a:lstStyle/>
          <a:p>
            <a:pPr>
              <a:buClr>
                <a:srgbClr val="00B050"/>
              </a:buClr>
            </a:pPr>
            <a:r>
              <a:rPr lang="en-US" sz="1700" b="1" dirty="0" smtClean="0">
                <a:latin typeface="Calibri" panose="020F0502020204030204" pitchFamily="34" charset="0"/>
              </a:rPr>
              <a:t>Why is it important to have good managers?</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To motivate employees</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To give guidance and advice to employees they manage</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To inspire employees they manage to achieve more than they thought possible.</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To keep costs under control</a:t>
            </a:r>
          </a:p>
          <a:p>
            <a:pPr marL="625475" indent="-282575">
              <a:buClr>
                <a:srgbClr val="00B050"/>
              </a:buClr>
              <a:buFont typeface="Arial" panose="020B0604020202020204" pitchFamily="34" charset="0"/>
              <a:buChar char="•"/>
            </a:pPr>
            <a:r>
              <a:rPr lang="en-US" sz="1700" dirty="0" smtClean="0">
                <a:latin typeface="Calibri" panose="020F0502020204030204" pitchFamily="34" charset="0"/>
              </a:rPr>
              <a:t>To increase profitability of the business</a:t>
            </a:r>
          </a:p>
          <a:p>
            <a:pPr lvl="0">
              <a:buClr>
                <a:srgbClr val="00B050"/>
              </a:buClr>
            </a:pPr>
            <a:r>
              <a:rPr lang="en-US" sz="1700" b="1" dirty="0" smtClean="0">
                <a:solidFill>
                  <a:prstClr val="black"/>
                </a:solidFill>
                <a:latin typeface="Calibri" panose="020F0502020204030204" pitchFamily="34" charset="0"/>
              </a:rPr>
              <a:t>Leadership</a:t>
            </a:r>
          </a:p>
          <a:p>
            <a:pPr marL="342900" lvl="0" indent="-342900">
              <a:buClr>
                <a:srgbClr val="00B050"/>
              </a:buClr>
              <a:buFont typeface="Wingdings 3" panose="05040102010807070707" pitchFamily="18" charset="2"/>
              <a:buChar char=""/>
            </a:pPr>
            <a:r>
              <a:rPr lang="en-US" sz="1700" dirty="0" smtClean="0">
                <a:solidFill>
                  <a:prstClr val="black"/>
                </a:solidFill>
                <a:latin typeface="Calibri" panose="020F0502020204030204" pitchFamily="34" charset="0"/>
              </a:rPr>
              <a:t>Studies on motivation have emphasized the importance of good management in business and the need for leadership, There are many leaders in society – from politicians, religious leaders, captains of sports teams, to leaders of large business. Many people take on the role of being a leader and some are more effective than others. A good leader in a large business is someone who can inspire and get the best out of the workforce, getting them to work towards a common goal.</a:t>
            </a:r>
          </a:p>
          <a:p>
            <a:pPr lvl="0">
              <a:buClr>
                <a:srgbClr val="00B050"/>
              </a:buClr>
            </a:pPr>
            <a:r>
              <a:rPr lang="en-US" sz="1700" b="1" dirty="0" smtClean="0">
                <a:solidFill>
                  <a:prstClr val="black"/>
                </a:solidFill>
                <a:latin typeface="Calibri" panose="020F0502020204030204" pitchFamily="34" charset="0"/>
              </a:rPr>
              <a:t>Styles of Leadership</a:t>
            </a:r>
          </a:p>
          <a:p>
            <a:pPr marL="342900" lvl="0" indent="-342900">
              <a:buClr>
                <a:srgbClr val="00B050"/>
              </a:buClr>
              <a:buFont typeface="Wingdings 3" panose="05040102010807070707" pitchFamily="18" charset="2"/>
              <a:buChar char=""/>
            </a:pPr>
            <a:r>
              <a:rPr lang="en-US" sz="1700" dirty="0" smtClean="0">
                <a:solidFill>
                  <a:prstClr val="black"/>
                </a:solidFill>
                <a:latin typeface="Calibri" panose="020F0502020204030204" pitchFamily="34" charset="0"/>
              </a:rPr>
              <a:t>There are different approaches to leadership that are adopted and these can be summarized into three main </a:t>
            </a:r>
            <a:r>
              <a:rPr lang="en-US" sz="1700" b="1" dirty="0">
                <a:solidFill>
                  <a:srgbClr val="FF0000"/>
                </a:solidFill>
                <a:latin typeface="Calibri" panose="020F0502020204030204" pitchFamily="34" charset="0"/>
              </a:rPr>
              <a:t>leadership </a:t>
            </a:r>
            <a:r>
              <a:rPr lang="en-US" sz="1700" b="1" dirty="0" smtClean="0">
                <a:solidFill>
                  <a:srgbClr val="FF0000"/>
                </a:solidFill>
                <a:latin typeface="Calibri" panose="020F0502020204030204" pitchFamily="34" charset="0"/>
              </a:rPr>
              <a:t>styles.</a:t>
            </a:r>
            <a:endParaRPr lang="en-US" sz="1700" dirty="0" smtClean="0">
              <a:solidFill>
                <a:srgbClr val="FF0000"/>
              </a:solidFill>
              <a:latin typeface="Calibri" panose="020F0502020204030204" pitchFamily="34" charset="0"/>
            </a:endParaRPr>
          </a:p>
          <a:p>
            <a:pPr marL="746125" lvl="0" indent="-282575">
              <a:buClr>
                <a:srgbClr val="00B050"/>
              </a:buClr>
              <a:buFont typeface="Arial" panose="020B0604020202020204" pitchFamily="34" charset="0"/>
              <a:buChar char="•"/>
            </a:pPr>
            <a:r>
              <a:rPr lang="en-US" sz="1700" b="1" dirty="0" smtClean="0">
                <a:solidFill>
                  <a:prstClr val="black"/>
                </a:solidFill>
                <a:latin typeface="Calibri" panose="020F0502020204030204" pitchFamily="34" charset="0"/>
              </a:rPr>
              <a:t>Autocratic leadership</a:t>
            </a:r>
          </a:p>
          <a:p>
            <a:pPr marL="746125" lvl="0" indent="-282575">
              <a:buClr>
                <a:srgbClr val="00B050"/>
              </a:buClr>
              <a:buFont typeface="Arial" panose="020B0604020202020204" pitchFamily="34" charset="0"/>
              <a:buChar char="•"/>
            </a:pPr>
            <a:r>
              <a:rPr lang="en-US" sz="1700" b="1" dirty="0" smtClean="0">
                <a:solidFill>
                  <a:prstClr val="black"/>
                </a:solidFill>
                <a:latin typeface="Calibri" panose="020F0502020204030204" pitchFamily="34" charset="0"/>
              </a:rPr>
              <a:t>Democratic leadership</a:t>
            </a:r>
          </a:p>
          <a:p>
            <a:pPr marL="746125" lvl="0" indent="-282575">
              <a:buClr>
                <a:srgbClr val="00B050"/>
              </a:buClr>
              <a:buFont typeface="Arial" panose="020B0604020202020204" pitchFamily="34" charset="0"/>
              <a:buChar char="•"/>
            </a:pPr>
            <a:r>
              <a:rPr lang="en-US" sz="1700" b="1" i="1" dirty="0" smtClean="0">
                <a:solidFill>
                  <a:prstClr val="black"/>
                </a:solidFill>
                <a:latin typeface="Calibri" panose="020F0502020204030204" pitchFamily="34" charset="0"/>
              </a:rPr>
              <a:t>Laissez-faire</a:t>
            </a:r>
            <a:r>
              <a:rPr lang="en-US" sz="1700" b="1" dirty="0" smtClean="0">
                <a:solidFill>
                  <a:prstClr val="black"/>
                </a:solidFill>
                <a:latin typeface="Calibri" panose="020F0502020204030204" pitchFamily="34" charset="0"/>
              </a:rPr>
              <a:t> leadership</a:t>
            </a:r>
            <a:endParaRPr lang="en-US" sz="1700" b="1" dirty="0">
              <a:solidFill>
                <a:prstClr val="black"/>
              </a:solidFill>
              <a:latin typeface="Calibri" panose="020F0502020204030204" pitchFamily="34" charset="0"/>
            </a:endParaRP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86</a:t>
            </a:r>
            <a:endParaRPr lang="en-GB" sz="2000" b="1" dirty="0">
              <a:latin typeface="Arial" panose="020B0604020202020204" pitchFamily="34" charset="0"/>
              <a:cs typeface="Arial" panose="020B0604020202020204" pitchFamily="34" charset="0"/>
            </a:endParaRPr>
          </a:p>
        </p:txBody>
      </p:sp>
      <p:pic>
        <p:nvPicPr>
          <p:cNvPr id="6146" name="Picture 2" descr="https://upload.wikimedia.org/wikipedia/commons/e/e4/Nasser_portrait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124744"/>
            <a:ext cx="1348494" cy="1590205"/>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data:image/jpeg;base64,/9j/4AAQSkZJRgABAQAAAQABAAD/2wCEAAkGBxQSEhQUExQWFhUXFxYXGBgYFBcXGBcXGBQcFxcXFxcYHCggGB0lHBQVITEhJSkrLi4uFx8zODMsNygtLisBCgoKDg0OGhAQGywcHBwsLCwsLCwsLCwsLCwsLCwsLCwsLCwsLCwsLCwsLCwsLCwsLCwsLCwsLTcsLCwsLC0rLP/AABEIAO0A1QMBIgACEQEDEQH/xAAcAAACAwEBAQEAAAAAAAAAAAADBAIFBgABBwj/xAA/EAABAwIDBQUHAgUDAwUAAAABAAIRAyEEEjEFQVFhcYGRobHwBhMiMsHR4QdSFEJicvEVI5IzgrIWJTSiwv/EABoBAAMBAQEBAAAAAAAAAAAAAAECAwAEBQb/xAAkEQEBAAICAgICAgMAAAAAAAAAAQIRAyESMQRBUWETcSKRof/aAAwDAQACEQMRAD8AwBCG4KZKjCmoJQYnKdJBw4T1NLTRAU1MUkZgUw1DYl/dKLqKdDF4aa220rX0VAUCrIYckwBco9bA+7YXuIHTT/PRHZb0pm0e1ODZ2WDUcGg6fuPYh18eGOLWWib8gCST2Irq72gO+EF5j5bhump1Jh3fyW7C01/pjN2Z5HDKOw71T4jaLGPEMOUxYEkgyQZO/Q6I2IrXe2TIylwHCYNpvFj2rzZ7WvNyCOj/AAMmO0LegW2zKtF7fleJiLG/5F1aUtktdPu3yRqHCCPv2KhODdScCHtLTb4jm7ILrrRbPxDSYBaSBBAbaLEAtzGOsFLZsdl2YdwJAabckak9WhqGbgkcR8w6zEhDrYMOktIB4RB6wufk4d+lMc/yHTqJmm9I5HNMOBCNTeuDPj0rLs+1yM16Sa9EbUXJlgY5nXmdL5157xT8GMF6iXoOdRNRaYMMXrksai5P4C+VEqTVAIrAvqHEZw4TrAk6CepBJTQdgRGheMCK1qU6TWpTamL92ABdztB5kp4EASbBIHDiq/OTYWH4Qa1DAVahvMDUnh9ewKGMxGb3mpFOO13DsMdvReVKjn1GsYCGA7v5jrJ6aqbaYLSNxLR3mJ5280fSdI4Nhdcb3Ekm0MkQ0cdCTyTOMxDWtgRmEZSbhpI38THHQorKYbSDWxcuPjbwlAOz3OBOl+/7oeRphaorhxJvmaQYIO8EGewJ7A44WDrji4g+AEo42YQbjnwSmJw1/hs626x66x1Tbla4WL/B4ofyvFv5fl7Ij1dWUOc34co/usP/ABWKo4zENMCBH9InysrHDbVrzdwj+37GVtEaWhiao+ZlN4nc4T3ElWOD2mJg523/AJxIHRw/KzX+p0nCXABw/m92HDnIMeJRmYo6hjXNIs6nmLeNwTryIRZtKT81iGuadCD9PsUvjcJku3TyVDsrHFp+WATuJy/9wHy9RZayhUzATo4dylnxzKaNjlZVM2qpiqobSw5puI3cRz5JQVV5+fE6pZYs21l77xVorKfv1G8QnTVUDVSZrqDqy04hNmquSPvVyf8AjZhAj00JoR6YXtVwmKIVhRCSpBPUktPDDAiBCaVDE4jKxzuAP4SmVG2Npy7IPlBg8z9k9sdji2XH+lrd1zcRunRZek6XSez7rUYKp8AA+YgePDst2nitYnvZp1QD3hG5pExy+KOAv90PB0/gaHX+b6iPHwUKhDXBu6AH+ZjyRsAJaeI06uOo7/BLlej447pmjQzOECzbdSde77rQYHZgcb7h6Pgh7LwjWgCFb0ngH1v9BS9urx1Oga+x2ndw3evRVBtXYAOggz6C2ja1tyVxNMHtR1+CT9vmuIweUw6Y3Wv04wlq1At1kjru3EcvDtW/xezQ4GyoMZsst3SBNvsU0y17HLil9KAUGOgk33Gwd0kWcOSkzBtbcFzeYkg92h7E43Z7p0lu7iDz4pmns46gnu3fVUmcQvHYlswuBs/NG6BPbOnUEdFq8HXDhA1AuI+nFUuDwOmgdqDlIv2zKusNRDosWvHDT/N+4ytvZbjp216PvKOdurfFv4WWNVbXDV4kEX3jjGvZv71j9uYYUqpA+U3b0PDyU88JezYZa6C96uFZK5l5mUvBWZG/fLz3iUzLs6HgPka96uSfvFyPg3kzzHJim5KyisK7a5IfpuTdNyQpFN0ylp4ZzKr2/XhgbxPgFYhZ72lqS4N4DzP4Qntsr0rWVFZYXGFgJBvFu231VQx1kak6U1hF3RqZgBN4kn7LTbNAgDeSCVltmWMxPbHaStHgagmY3aqHI6eGNRhKoi/rgjudaRf1IVNha0kTp4q195IgAnoPMnRQldeh24qfymaNaT2fn7KspUnSZyjlqfC3inGYcxMl3JoAJ75T42lykWIah1MMDuXmHYW2DT36jtsijN+3xCrtGkX7OG4BDOCEaW9aK1l29viD9V5kPLzW6DdVjcLGknkU3hKJDgdRoePVN06ZH+EemDpa/emkJkrNs08j2Hc8xPOPXis97T05bTPCRx9b1rtu05pT+2D9/CVk9tGaMaw/t0MeR701iN9sxKiXLx6ESk0faZevC5CLl5K3i20y9chFcjoPJVZUSkFL3a4NVbUjFMpljkoxHaUqkhpr1m/aI/7h6BXzSs1t6pNU8gtj7bP0RJsEfDm6WlFpv4J6kv8AB1g2xvyV3g6wdxv61WSwlytLsyiTEyufkmnVxVpMLWAgble4SvyF+NlS4DDeuyVb4TENZpoNXE2566rmnt1X0ddRcflLB3+eqnQLxq1vY4we9qENr4dxguv1lEyA3Y+fXgqyJ7/J5k72dzgfr0U3A/tMchPgElh8RBgqwoVlTGkyLOfHHu8ExSIItPcUao9QZUJG9N6L7Tycl62eHiFAVvUhe0ahJTQKjtI/7buhXzramI+BwmZLI5xM/RfScc2WHofJfIMcT7yATAnzha+0qGShuKmhuC2mQcVGV6VEI6LXLlLKuWZ4aSgaas30UI0UNn8VfkU2o76aHlWHSbVm8dh31a7mU2l7uAEnn2LStCJTrnCAuYAX1TncSJto1vSxPalufjNmx47ndMZicG+mSyo0tcNxEFRY1afbNT+I+NwhwABHD8KvwuBLnRxA7k05NzdJnxay0Y2Hs7OQTotlhcMGgR66IWzMCGCPRVk5oAk7lycmVyrrwx8YjiMTkaeeizuLxrqliDA3A+vBE2rXJPJZ3GbVc0ltMX469ibDEuWWjGJrOaZb8MconvXuB9p6tNwue/7qpwbqlaoGuqEEuDRIJ1MfyhMbW2VVoOhxkbjFjyIOi6PCSdofybvTfbP9r6dQDPrxV1S2y06Ed6+QUXQbiDvWn2GcxAJ5KWc0thdvoFXak0iZ03odDbIEXsmtk4IZI1ER2fVYT2xH8I+Gk3uBwCXWV1Tbx7lbxu1qQOYuF0LEbdaDFMid3LqvitTaz3G89AST3BWGA2qQWkv7xHirasiPljb0+1bN2n7xsPjN3+O9fMtog++qg7nW3dfIeitJsPE58sETIk6yNO9U21qc1qp41HH6fSUcbuEznauY1c5qOGLnMTBok5q4MR3sXjWrF0iGLxMBi5Yx5zEN1NNlqg9qltbSvq00q5isqjUpUCeEqFGnJA4kDvVk7BZsTB0bMcIaLearmGDIWkZ+8C5aXd4E+RUeZf499s/tmhRY5pDoc74I45j/AIRNm4Zue+oH+R64JLC4L3+KZnnIHSd3yjN9AO1Xu0WBtUuA1CTepoeTH/LZ7Dj15Jqrh7WVZhq1+s+CusLVCQyixuwi8SN/FUeI9nPdOJLZBt3r6XSDSFCvhGuG7tCrOp0nf3Hz/Y+GpUX5wx7iNJhwbukGfFWO1WtrgZrRugX8Sr6rsCnrEdDC9bspo0AA8e9Nu0JMZdyMRW2CDpcbhEZeVyZCe2DgTTe2QCN8rRuwrR5/hAqQCI19aJMsr6VxxntrdmkZRCyf6i7BdVIqM1Lct7RDpJ7c0LRbKrEt7lYY2iHtAPHzCtj3ijl1Xw3DeylQuEFovrmMjsi5Wn2h7N0zQbTb8waACRqY1J8Vq8VsUNJLbDiBPK4+y7BbJhwJA04dy1yvonhh7Zf2D2VVpViyqDGo4EbiORhH2uyK1T+4r6JSw380ety+e7VvWqf3u800mi27IFqi5qNC4tRAk9q8a1MuYhhqIOa1cptC5BlhCi8I2VQe1TjopKqEq9qsKjErUanSpbKrjZuOApyRPuX5XD+hwnuuq5rVX7E2oKOMqU6v/TqWvpOre8GO5LnjuDx5THL+2mfscz72g4OBOYDe2RoeKVxjiTfW4PYVeOwzHgGn8IiIGmipcbRDLAzBN+t/quZ05egAwggzYfVO4bGxvSbHSErXBB6Ia2GNaWntKyZpY+Vj/wCIIVjg8VdHuK6lamnVlTquSOEqpirVEG+5NKnce1fjMQGn4uPfwRqOHa++9Uj2e9xABsBe+8A8d60LMM0DM0xy4di0g5dHsBSLdFd0W5hHqVQ4YwZJtxHFXeHfIELo43PmgSD2+rqDSAo1fgfrIdJHI7x4r15kLWlkOPxAyr5nWMkniSe8ytZj8QRTdzsO2yzD6aMuy2aLAKUKeRe5VmAc1QypghQLUQoMLkWFyxVhCi4Ka5wU46KVqBKVAn6jUpVCdKq3aePFFsm5MwNNBJWN2htEVn58saSJ4dia25jzVqZh8rfl5jee3yVMWQ8cNQqyI5Zbr6J/G1KLAWO+EgWP0KhszGuq03En4hUM/wDEIZ+JmUcBCX2UMvvAf5sp8wfILi1O3b524rZr4UqpBEFAzRdEpmezikNCjqN7aJ3D4cjd4rgweuCcobh0WtUh7CNI10U8W8wABr3olNvr8o9Ng1571oFv2zm16bqQFRskgQSOBustW9pMRPwOgcwei+iYtme1oKyu0NhibK2OvsmW76ebD9rXgw/tH1C2GB9oSQfdNc8jRo1J3CTYdTosDiPZxzQHCdb8gvofs3hBSptGlrzqmmPfSdt12hRx1YVGivAdE2NviPyjpAEq/cZb2WSW1sKCA4at8kzhHfBfwS6sy1WtlksV+02jJc3zDugz9FTPYrTHmXnlZJPYm3pL2Sc1QKcLEN1NGVixCg4JhzEIhMFBIXIhC5YphpU5SzXIuZLItlXPKzntfjvd0g0fNUkdGj5j4gdqvyVjPbeoKjmsb81Ocxn9wBiO4p8faWd6ZzPwKjPd5IFxqiseFZBq8PtNjgPdhzcoHwuMmIE/FAzXncE86oCMw3+W9Ytlrt/I6FWWC2pFnacfuoZ8X3F+Pk11WhZXt5JmkDHE/TmqVte6tcHVFrqFml8cjwpxfw19aJ3CjQ7glC/4eXipMxA3dFKrSrxtYdeXrVRxWIgWt66qvfVMW14g+feq6pTfVlpcW84ntjenxgUzU2k2TLoHip0dsUjAAAPEnhyVOPZao64xA7G/mRoiD2CcbjEkk9dO9XnH+y+d/DS4fbFMgtfBaLyCrfD7RpllzAFpkW9cFisJ+nrjE4kxyN++Vp8B7F4akAX1KrzzqvjrAMJ5hS5ZT7h+ltRriWSDu1RtnuLQ5p3adIlYnF7JOGr56ZMEyWkk+JWwwVTMwmNY8go29ls1NhObKgWJstUCxZMoaaG6mnSxDc1NG2QqMSz2KxqNQKjEwUkWLkUhciALWr0hHbTU/co6J5qrHYoU25jroBxKw1Yk1Hudq4k/hX/tFiZeQNG2HXf9uxUTyIkqmM0nlluksThuSr3iDCsnYmLHTch1mNeNYKZilKrdGe3eEF+DcOalh37iswlDFlhE6eXRX+DxXb0WbrC6lg8WWGDp5JM8Nw+Gem+oVZHFAzZSbRefQVVg8fAT5rtcuXx065ltZ4KvmsmajshJueYBhV+zq4mI6XhaKlTa7VoHee0BDSmOSirYo7j3fVQ/1p4/qPT6rSnYrHXiOh+i6jsdgccwtwB8+CM2baiwu28QZytAHTxv6stJsR9VwlwOqcwWzKLYhg7ZJ8VcUMO1umm4fRU8bUs8lJtbBZgHWsmMBSysAKdxZmBChlQuOql5bmkCFAhGhRIWKAQhuCYIQnhECrwl3hNvCA9qZijmr1Ec1csxllBdi4p03vMANaTe2gmE3iKrKTczzA8zwHFYb2g206seDAbN1vz53VZELdMtXLnEudebwOfEpKsXcAOScxLTP7eA1b0jceiXZUIsbHwPRMEJvE6pSo0ttuVpVQHNCIk6eJLeY4FEdWa6+hCm+kCl30YQYYmUB4UQ4hEnMsz3DYktsdPJWdPEWsVTOC5lQt0QyxlNMtNJhceWlabZm1gYEnvO9fPmYziO5M4fF3sVLLjVx5dPrOH2oOOm716sjDaAPy38LL5pR2g8RYyN4T1HaFUmzXTyBU/CrTlxbxmPcHXsPX3VnhtpjQn1zWP2Jg8ViyKbQG8XPNgONpPZCz/tli8RhcRVwjnCWQ0vbIzNc0OBbwkOTY8eV7Lyc2PpoNofqIKeMcwNz0Gw0kfNmBOZzTMECYj+k3W22dj6demKlJ4e07xu5Eag8ivz0VYbG2zWwr89F2U7xq1w4Obv8+EKt459OeZvvq6Fm/Zb2yo4uGH/AG637CbO5sdv6a+a0qjl0pNVBwQHhMOQnpTFnNQXtTTggvCaUNFXBeohauTAyG2dqOqEucTyaBp0F1R1Kkn5vKOgRX1mnSCfFKvqgrocqFV2oN/WqTxDPXFMOduOu4qGbj+FhV4f639nHzUswKPiaHD1+Unob9/HkeB5rCn7tCeCOaKH/wCFznSsJQwUJzITVSmhFpCzBh0rxzVzmr1juKzBwuCOWIT2rMfwG0A0/wC4CRxGv5X0fZOww8AjTXevm/s/hBWxWHpESH1qTSOTngHwlfpN/s6GAvw40BIZO+LBpO7qky47l3DY5SXVVXsxRFOsKY3C/UhfPv1xw4/1MHe7D0XHrme3yaF9c9mNgvpHPUjObmDMb9eq+RfrnV/90j9tCkPF5/8A0qzHxx0XPKXLpgXUoQQm5kJcthLWeAlsEGCLyLQReQdy+97Ec/8Ah6JqEmoabC4nUuLQTK+IbGwJr4ilS/e8A/26u/8AqCvvOijzX6V44lKG5cSoOKgog8oRKk4obimjPVyHmXJgfNKtIFCdR/yjVHdh8Ch5uw8F1uQq8bj2fhRadxR6rJCVecutxx3jr90BSqBKvZPXzTYKC8QVmJEbjpuO8cjyXjjFjr4FOVaU+tUsBuOm48OSAxEPXpAPJDcwtsf89Oa9pX0PW3msKDqfoID2JzIQbLiydQsxSk9GygqNShwXlNx0KzNP+l+CL9p4e0hpe88stJ0H/llX6Bxm2aGFbNeq1jY3ySRyAueGi+J/pRjqOHqYjEVTdlNrKbf5nGo4k5Ry90L7pV+Nu1KlV1bNDyeAIaNzWyLAD68Vsuacc/t1fF+Bn8m2zqRrts/qC+GuwuHeaQMvqvbl+Ebm0z8YB/c4CN06j5t+tLxVxdDEM+WthmHo5r3tcPJbKjtkP/6rAf6mfA4c+Dj3L5/+pFUGtQY0yxlE5TGues9xtuiwhLhyzLa3y/g/wYyyVkabyEZzrIeWbLwg9yd57dfpbsnNUfiHCzAWN/udGY9jbf8AcvpeRY32Y9pcBh8PTpCrBaPiJY8S83cdOKu//WWBj/5DfGe6Fz5Td2rLqLUsQ3tVWfbbAzHvh/xd9leUXNqMa9hDmuAII0IOiHgPkQe1L1FaVKKSrUlvFvImXrlCo265DRtvn72zogObPq4RXWNlCodCutyB339+78IdRiNU/CgFmJFhbpdvDh0RSwOCM4X6oLhlNvW9CiEyxg6+ahXpb+/1xTFdm9eN0WYmy/wnsKXr0CDwPEJuuz7hEpfELoDtWMxBFnXCbZcS0rzE4cEFIU6hYbLCsyOzyUA0Gx14hHoPzCV4+iLc0QQOGcIcDPreiU6jxaVFji0wDY8VN2sdI5SdFmaD2a2jRY11Cq1zKrng06zXfCJAGSoJAA1g8XXygSoe29M5WOIh7HZHDk4SD0MSOqztbENzZSw65cweQ7XUWgLVe1BL8Mx7iM5Z8RAjMWOPxFosCS0m0D4tN5WyXv8AC3Hz3DHLC945T/v1f9slgaTaj2tzBuawJ0B3Sd14uoEFjnMqWc0kEHcQYIS2XT1yVt7SNHvif3NpuuZMupNcb77kpkfskaIP4Ufct5iOagxxUyDrKAhvoiDBuvrf6R481MK+kTJpPtya8SB/yD+9fLKLBK2f6P1i3FVWDR1JxPVr2x/5HvQvpn1So1IV2qzqBJVmqZlTWbdcj1mXXiUz/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r="22267"/>
          <a:stretch/>
        </p:blipFill>
        <p:spPr>
          <a:xfrm>
            <a:off x="7452320" y="4169402"/>
            <a:ext cx="1347768" cy="1270600"/>
          </a:xfrm>
          <a:prstGeom prst="rect">
            <a:avLst/>
          </a:prstGeo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b="13312"/>
          <a:stretch/>
        </p:blipFill>
        <p:spPr>
          <a:xfrm>
            <a:off x="7452320" y="2792179"/>
            <a:ext cx="1347768" cy="1299993"/>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28378" r="23369" b="36294"/>
          <a:stretch/>
        </p:blipFill>
        <p:spPr>
          <a:xfrm>
            <a:off x="7452320" y="5517232"/>
            <a:ext cx="1347768" cy="1080120"/>
          </a:xfrm>
          <a:prstGeom prst="rect">
            <a:avLst/>
          </a:prstGeom>
        </p:spPr>
      </p:pic>
    </p:spTree>
    <p:extLst>
      <p:ext uri="{BB962C8B-B14F-4D97-AF65-F5344CB8AC3E}">
        <p14:creationId xmlns:p14="http://schemas.microsoft.com/office/powerpoint/2010/main" val="3379659549"/>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2.2.3 – Leadership – Autocratic and Democratic</a:t>
            </a:r>
            <a:endParaRPr lang="en-GB" sz="2800" b="1" dirty="0" smtClean="0"/>
          </a:p>
        </p:txBody>
      </p:sp>
      <p:sp>
        <p:nvSpPr>
          <p:cNvPr id="8" name="Rectangle 7"/>
          <p:cNvSpPr/>
          <p:nvPr/>
        </p:nvSpPr>
        <p:spPr>
          <a:xfrm>
            <a:off x="323849" y="1155809"/>
            <a:ext cx="7056463" cy="5170646"/>
          </a:xfrm>
          <a:prstGeom prst="rect">
            <a:avLst/>
          </a:prstGeom>
        </p:spPr>
        <p:txBody>
          <a:bodyPr wrap="square">
            <a:spAutoFit/>
          </a:bodyPr>
          <a:lstStyle/>
          <a:p>
            <a:pPr lvl="0">
              <a:buClr>
                <a:srgbClr val="00B050"/>
              </a:buClr>
            </a:pPr>
            <a:r>
              <a:rPr lang="en-US" sz="2200" b="1" dirty="0" smtClean="0">
                <a:solidFill>
                  <a:srgbClr val="FF0000"/>
                </a:solidFill>
                <a:latin typeface="Calibri" panose="020F0502020204030204" pitchFamily="34" charset="0"/>
              </a:rPr>
              <a:t>Autocratic Leadership</a:t>
            </a:r>
            <a:r>
              <a:rPr lang="en-US" sz="2200" dirty="0" smtClean="0">
                <a:solidFill>
                  <a:srgbClr val="FF0000"/>
                </a:solidFill>
                <a:latin typeface="Calibri" panose="020F0502020204030204" pitchFamily="34" charset="0"/>
              </a:rPr>
              <a:t> </a:t>
            </a:r>
          </a:p>
          <a:p>
            <a:pPr marL="342900" lvl="0" indent="-342900">
              <a:buClr>
                <a:srgbClr val="00B050"/>
              </a:buClr>
              <a:buFont typeface="Wingdings 3" panose="05040102010807070707" pitchFamily="18" charset="2"/>
              <a:buChar char=""/>
            </a:pPr>
            <a:r>
              <a:rPr lang="en-US" sz="2200" dirty="0" smtClean="0">
                <a:latin typeface="Calibri" panose="020F0502020204030204" pitchFamily="34" charset="0"/>
              </a:rPr>
              <a:t>This </a:t>
            </a:r>
            <a:r>
              <a:rPr lang="en-US" sz="2200" dirty="0" smtClean="0">
                <a:solidFill>
                  <a:prstClr val="black"/>
                </a:solidFill>
                <a:latin typeface="Calibri" panose="020F0502020204030204" pitchFamily="34" charset="0"/>
              </a:rPr>
              <a:t>is where the manager expects to be in charge of the business and have their orders followed, keeping themselves separate from their employees. They make virtually all the decisions and keep information to themselves. They tell employees only what they need to know. Communication in the business is mainly one way, that is downward or top-down, and the workers have little or no opportunity to comment on anything.</a:t>
            </a:r>
          </a:p>
          <a:p>
            <a:pPr lvl="0">
              <a:buClr>
                <a:srgbClr val="00B050"/>
              </a:buClr>
            </a:pPr>
            <a:r>
              <a:rPr lang="en-US" sz="2200" b="1" dirty="0">
                <a:solidFill>
                  <a:srgbClr val="FF0000"/>
                </a:solidFill>
                <a:latin typeface="Calibri" panose="020F0502020204030204" pitchFamily="34" charset="0"/>
              </a:rPr>
              <a:t>Democratic Leadership</a:t>
            </a:r>
          </a:p>
          <a:p>
            <a:pPr marL="342900" lvl="0" indent="-342900">
              <a:buClr>
                <a:srgbClr val="00B050"/>
              </a:buClr>
              <a:buFont typeface="Wingdings 3" panose="05040102010807070707" pitchFamily="18" charset="2"/>
              <a:buChar char=""/>
            </a:pPr>
            <a:r>
              <a:rPr lang="en-US" sz="2200" dirty="0" smtClean="0">
                <a:solidFill>
                  <a:prstClr val="black"/>
                </a:solidFill>
                <a:latin typeface="Calibri" panose="020F0502020204030204" pitchFamily="34" charset="0"/>
              </a:rPr>
              <a:t> This leader will get other employees involved in the decision-making process. Information about future plans will be openly discussed before the final decision will be made, often by the leader. Communication will be both downward or top-down and upward or bottom-up.</a:t>
            </a:r>
            <a:endParaRPr lang="en-US" sz="2200" b="1" dirty="0">
              <a:solidFill>
                <a:prstClr val="black"/>
              </a:solidFill>
              <a:latin typeface="Calibri" panose="020F0502020204030204" pitchFamily="34" charset="0"/>
            </a:endParaRP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86</a:t>
            </a:r>
            <a:endParaRPr lang="en-GB" sz="2000" b="1" dirty="0">
              <a:latin typeface="Arial" panose="020B0604020202020204" pitchFamily="34" charset="0"/>
              <a:cs typeface="Arial" panose="020B0604020202020204" pitchFamily="34" charset="0"/>
            </a:endParaRPr>
          </a:p>
        </p:txBody>
      </p:sp>
      <p:sp>
        <p:nvSpPr>
          <p:cNvPr id="3" name="AutoShape 6" descr="data:image/jpeg;base64,/9j/4AAQSkZJRgABAQAAAQABAAD/2wCEAAkGBxQSEhQUExQWFhUXFxYXGBgYFBcXGBcXGBQcFxcXFxcYHCggGB0lHBQVITEhJSkrLi4uFx8zODMsNygtLisBCgoKDg0OGhAQGywcHBwsLCwsLCwsLCwsLCwsLCwsLCwsLCwsLCwsLCwsLCwsLCwsLCwsLCwsLTcsLCwsLC0rLP/AABEIAO0A1QMBIgACEQEDEQH/xAAcAAACAwEBAQEAAAAAAAAAAAADBAIFBgABBwj/xAA/EAABAwIDBQUHAgUDAwUAAAABAAIRAyEEEjEFQVFhcYGRobHwBhMiMsHR4QdSFEJicvEVI5IzgrIWJTSiwv/EABoBAAMBAQEBAAAAAAAAAAAAAAECAwAEBQb/xAAkEQEBAAICAgICAgMAAAAAAAAAAQIRAyESMQRBUWETcSKRof/aAAwDAQACEQMRAD8AwBCG4KZKjCmoJQYnKdJBw4T1NLTRAU1MUkZgUw1DYl/dKLqKdDF4aa220rX0VAUCrIYckwBco9bA+7YXuIHTT/PRHZb0pm0e1ODZ2WDUcGg6fuPYh18eGOLWWib8gCST2Irq72gO+EF5j5bhump1Jh3fyW7C01/pjN2Z5HDKOw71T4jaLGPEMOUxYEkgyQZO/Q6I2IrXe2TIylwHCYNpvFj2rzZ7WvNyCOj/AAMmO0LegW2zKtF7fleJiLG/5F1aUtktdPu3yRqHCCPv2KhODdScCHtLTb4jm7ILrrRbPxDSYBaSBBAbaLEAtzGOsFLZsdl2YdwJAabckak9WhqGbgkcR8w6zEhDrYMOktIB4RB6wufk4d+lMc/yHTqJmm9I5HNMOBCNTeuDPj0rLs+1yM16Sa9EbUXJlgY5nXmdL5157xT8GMF6iXoOdRNRaYMMXrksai5P4C+VEqTVAIrAvqHEZw4TrAk6CepBJTQdgRGheMCK1qU6TWpTamL92ABdztB5kp4EASbBIHDiq/OTYWH4Qa1DAVahvMDUnh9ewKGMxGb3mpFOO13DsMdvReVKjn1GsYCGA7v5jrJ6aqbaYLSNxLR3mJ5280fSdI4Nhdcb3Ekm0MkQ0cdCTyTOMxDWtgRmEZSbhpI38THHQorKYbSDWxcuPjbwlAOz3OBOl+/7oeRphaorhxJvmaQYIO8EGewJ7A44WDrji4g+AEo42YQbjnwSmJw1/hs626x66x1Tbla4WL/B4ofyvFv5fl7Ij1dWUOc34co/usP/ABWKo4zENMCBH9InysrHDbVrzdwj+37GVtEaWhiao+ZlN4nc4T3ElWOD2mJg523/AJxIHRw/KzX+p0nCXABw/m92HDnIMeJRmYo6hjXNIs6nmLeNwTryIRZtKT81iGuadCD9PsUvjcJku3TyVDsrHFp+WATuJy/9wHy9RZayhUzATo4dylnxzKaNjlZVM2qpiqobSw5puI3cRz5JQVV5+fE6pZYs21l77xVorKfv1G8QnTVUDVSZrqDqy04hNmquSPvVyf8AjZhAj00JoR6YXtVwmKIVhRCSpBPUktPDDAiBCaVDE4jKxzuAP4SmVG2Npy7IPlBg8z9k9sdji2XH+lrd1zcRunRZek6XSez7rUYKp8AA+YgePDst2nitYnvZp1QD3hG5pExy+KOAv90PB0/gaHX+b6iPHwUKhDXBu6AH+ZjyRsAJaeI06uOo7/BLlej447pmjQzOECzbdSde77rQYHZgcb7h6Pgh7LwjWgCFb0ngH1v9BS9urx1Oga+x2ndw3evRVBtXYAOggz6C2ja1tyVxNMHtR1+CT9vmuIweUw6Y3Wv04wlq1At1kjru3EcvDtW/xezQ4GyoMZsst3SBNvsU0y17HLil9KAUGOgk33Gwd0kWcOSkzBtbcFzeYkg92h7E43Z7p0lu7iDz4pmns46gnu3fVUmcQvHYlswuBs/NG6BPbOnUEdFq8HXDhA1AuI+nFUuDwOmgdqDlIv2zKusNRDosWvHDT/N+4ytvZbjp216PvKOdurfFv4WWNVbXDV4kEX3jjGvZv71j9uYYUqpA+U3b0PDyU88JezYZa6C96uFZK5l5mUvBWZG/fLz3iUzLs6HgPka96uSfvFyPg3kzzHJim5KyisK7a5IfpuTdNyQpFN0ylp4ZzKr2/XhgbxPgFYhZ72lqS4N4DzP4Qntsr0rWVFZYXGFgJBvFu231VQx1kak6U1hF3RqZgBN4kn7LTbNAgDeSCVltmWMxPbHaStHgagmY3aqHI6eGNRhKoi/rgjudaRf1IVNha0kTp4q195IgAnoPMnRQldeh24qfymaNaT2fn7KspUnSZyjlqfC3inGYcxMl3JoAJ75T42lykWIah1MMDuXmHYW2DT36jtsijN+3xCrtGkX7OG4BDOCEaW9aK1l29viD9V5kPLzW6DdVjcLGknkU3hKJDgdRoePVN06ZH+EemDpa/emkJkrNs08j2Hc8xPOPXis97T05bTPCRx9b1rtu05pT+2D9/CVk9tGaMaw/t0MeR701iN9sxKiXLx6ESk0faZevC5CLl5K3i20y9chFcjoPJVZUSkFL3a4NVbUjFMpljkoxHaUqkhpr1m/aI/7h6BXzSs1t6pNU8gtj7bP0RJsEfDm6WlFpv4J6kv8AB1g2xvyV3g6wdxv61WSwlytLsyiTEyufkmnVxVpMLWAgble4SvyF+NlS4DDeuyVb4TENZpoNXE2566rmnt1X0ddRcflLB3+eqnQLxq1vY4we9qENr4dxguv1lEyA3Y+fXgqyJ7/J5k72dzgfr0U3A/tMchPgElh8RBgqwoVlTGkyLOfHHu8ExSIItPcUao9QZUJG9N6L7Tycl62eHiFAVvUhe0ahJTQKjtI/7buhXzramI+BwmZLI5xM/RfScc2WHofJfIMcT7yATAnzha+0qGShuKmhuC2mQcVGV6VEI6LXLlLKuWZ4aSgaas30UI0UNn8VfkU2o76aHlWHSbVm8dh31a7mU2l7uAEnn2LStCJTrnCAuYAX1TncSJto1vSxPalufjNmx47ndMZicG+mSyo0tcNxEFRY1afbNT+I+NwhwABHD8KvwuBLnRxA7k05NzdJnxay0Y2Hs7OQTotlhcMGgR66IWzMCGCPRVk5oAk7lycmVyrrwx8YjiMTkaeeizuLxrqliDA3A+vBE2rXJPJZ3GbVc0ltMX469ibDEuWWjGJrOaZb8MconvXuB9p6tNwue/7qpwbqlaoGuqEEuDRIJ1MfyhMbW2VVoOhxkbjFjyIOi6PCSdofybvTfbP9r6dQDPrxV1S2y06Ed6+QUXQbiDvWn2GcxAJ5KWc0thdvoFXak0iZ03odDbIEXsmtk4IZI1ER2fVYT2xH8I+Gk3uBwCXWV1Tbx7lbxu1qQOYuF0LEbdaDFMid3LqvitTaz3G89AST3BWGA2qQWkv7xHirasiPljb0+1bN2n7xsPjN3+O9fMtog++qg7nW3dfIeitJsPE58sETIk6yNO9U21qc1qp41HH6fSUcbuEznauY1c5qOGLnMTBok5q4MR3sXjWrF0iGLxMBi5Yx5zEN1NNlqg9qltbSvq00q5isqjUpUCeEqFGnJA4kDvVk7BZsTB0bMcIaLearmGDIWkZ+8C5aXd4E+RUeZf499s/tmhRY5pDoc74I45j/AIRNm4Zue+oH+R64JLC4L3+KZnnIHSd3yjN9AO1Xu0WBtUuA1CTepoeTH/LZ7Dj15Jqrh7WVZhq1+s+CusLVCQyixuwi8SN/FUeI9nPdOJLZBt3r6XSDSFCvhGuG7tCrOp0nf3Hz/Y+GpUX5wx7iNJhwbukGfFWO1WtrgZrRugX8Sr6rsCnrEdDC9bspo0AA8e9Nu0JMZdyMRW2CDpcbhEZeVyZCe2DgTTe2QCN8rRuwrR5/hAqQCI19aJMsr6VxxntrdmkZRCyf6i7BdVIqM1Lct7RDpJ7c0LRbKrEt7lYY2iHtAPHzCtj3ijl1Xw3DeylQuEFovrmMjsi5Wn2h7N0zQbTb8waACRqY1J8Vq8VsUNJLbDiBPK4+y7BbJhwJA04dy1yvonhh7Zf2D2VVpViyqDGo4EbiORhH2uyK1T+4r6JSw380ety+e7VvWqf3u800mi27IFqi5qNC4tRAk9q8a1MuYhhqIOa1cptC5BlhCi8I2VQe1TjopKqEq9qsKjErUanSpbKrjZuOApyRPuX5XD+hwnuuq5rVX7E2oKOMqU6v/TqWvpOre8GO5LnjuDx5THL+2mfscz72g4OBOYDe2RoeKVxjiTfW4PYVeOwzHgGn8IiIGmipcbRDLAzBN+t/quZ05egAwggzYfVO4bGxvSbHSErXBB6Ia2GNaWntKyZpY+Vj/wCIIVjg8VdHuK6lamnVlTquSOEqpirVEG+5NKnce1fjMQGn4uPfwRqOHa++9Uj2e9xABsBe+8A8d60LMM0DM0xy4di0g5dHsBSLdFd0W5hHqVQ4YwZJtxHFXeHfIELo43PmgSD2+rqDSAo1fgfrIdJHI7x4r15kLWlkOPxAyr5nWMkniSe8ytZj8QRTdzsO2yzD6aMuy2aLAKUKeRe5VmAc1QypghQLUQoMLkWFyxVhCi4Ka5wU46KVqBKVAn6jUpVCdKq3aePFFsm5MwNNBJWN2htEVn58saSJ4dia25jzVqZh8rfl5jee3yVMWQ8cNQqyI5Zbr6J/G1KLAWO+EgWP0KhszGuq03En4hUM/wDEIZ+JmUcBCX2UMvvAf5sp8wfILi1O3b524rZr4UqpBEFAzRdEpmezikNCjqN7aJ3D4cjd4rgweuCcobh0WtUh7CNI10U8W8wABr3olNvr8o9Ng1571oFv2zm16bqQFRskgQSOBustW9pMRPwOgcwei+iYtme1oKyu0NhibK2OvsmW76ebD9rXgw/tH1C2GB9oSQfdNc8jRo1J3CTYdTosDiPZxzQHCdb8gvofs3hBSptGlrzqmmPfSdt12hRx1YVGivAdE2NviPyjpAEq/cZb2WSW1sKCA4at8kzhHfBfwS6sy1WtlksV+02jJc3zDugz9FTPYrTHmXnlZJPYm3pL2Sc1QKcLEN1NGVixCg4JhzEIhMFBIXIhC5YphpU5SzXIuZLItlXPKzntfjvd0g0fNUkdGj5j4gdqvyVjPbeoKjmsb81Ocxn9wBiO4p8faWd6ZzPwKjPd5IFxqiseFZBq8PtNjgPdhzcoHwuMmIE/FAzXncE86oCMw3+W9Ytlrt/I6FWWC2pFnacfuoZ8X3F+Pk11WhZXt5JmkDHE/TmqVte6tcHVFrqFml8cjwpxfw19aJ3CjQ7glC/4eXipMxA3dFKrSrxtYdeXrVRxWIgWt66qvfVMW14g+feq6pTfVlpcW84ntjenxgUzU2k2TLoHip0dsUjAAAPEnhyVOPZao64xA7G/mRoiD2CcbjEkk9dO9XnH+y+d/DS4fbFMgtfBaLyCrfD7RpllzAFpkW9cFisJ+nrjE4kxyN++Vp8B7F4akAX1KrzzqvjrAMJ5hS5ZT7h+ltRriWSDu1RtnuLQ5p3adIlYnF7JOGr56ZMEyWkk+JWwwVTMwmNY8go29ls1NhObKgWJstUCxZMoaaG6mnSxDc1NG2QqMSz2KxqNQKjEwUkWLkUhciALWr0hHbTU/co6J5qrHYoU25jroBxKw1Yk1Hudq4k/hX/tFiZeQNG2HXf9uxUTyIkqmM0nlluksThuSr3iDCsnYmLHTch1mNeNYKZilKrdGe3eEF+DcOalh37iswlDFlhE6eXRX+DxXb0WbrC6lg8WWGDp5JM8Nw+Gem+oVZHFAzZSbRefQVVg8fAT5rtcuXx065ltZ4KvmsmajshJueYBhV+zq4mI6XhaKlTa7VoHee0BDSmOSirYo7j3fVQ/1p4/qPT6rSnYrHXiOh+i6jsdgccwtwB8+CM2baiwu28QZytAHTxv6stJsR9VwlwOqcwWzKLYhg7ZJ8VcUMO1umm4fRU8bUs8lJtbBZgHWsmMBSysAKdxZmBChlQuOql5bmkCFAhGhRIWKAQhuCYIQnhECrwl3hNvCA9qZijmr1Ec1csxllBdi4p03vMANaTe2gmE3iKrKTczzA8zwHFYb2g206seDAbN1vz53VZELdMtXLnEudebwOfEpKsXcAOScxLTP7eA1b0jceiXZUIsbHwPRMEJvE6pSo0ttuVpVQHNCIk6eJLeY4FEdWa6+hCm+kCl30YQYYmUB4UQ4hEnMsz3DYktsdPJWdPEWsVTOC5lQt0QyxlNMtNJhceWlabZm1gYEnvO9fPmYziO5M4fF3sVLLjVx5dPrOH2oOOm716sjDaAPy38LL5pR2g8RYyN4T1HaFUmzXTyBU/CrTlxbxmPcHXsPX3VnhtpjQn1zWP2Jg8ViyKbQG8XPNgONpPZCz/tli8RhcRVwjnCWQ0vbIzNc0OBbwkOTY8eV7Lyc2PpoNofqIKeMcwNz0Gw0kfNmBOZzTMECYj+k3W22dj6demKlJ4e07xu5Eag8ivz0VYbG2zWwr89F2U7xq1w4Obv8+EKt459OeZvvq6Fm/Zb2yo4uGH/AG637CbO5sdv6a+a0qjl0pNVBwQHhMOQnpTFnNQXtTTggvCaUNFXBeohauTAyG2dqOqEucTyaBp0F1R1Kkn5vKOgRX1mnSCfFKvqgrocqFV2oN/WqTxDPXFMOduOu4qGbj+FhV4f639nHzUswKPiaHD1+Unob9/HkeB5rCn7tCeCOaKH/wCFznSsJQwUJzITVSmhFpCzBh0rxzVzmr1juKzBwuCOWIT2rMfwG0A0/wC4CRxGv5X0fZOww8AjTXevm/s/hBWxWHpESH1qTSOTngHwlfpN/s6GAvw40BIZO+LBpO7qky47l3DY5SXVVXsxRFOsKY3C/UhfPv1xw4/1MHe7D0XHrme3yaF9c9mNgvpHPUjObmDMb9eq+RfrnV/90j9tCkPF5/8A0qzHxx0XPKXLpgXUoQQm5kJcthLWeAlsEGCLyLQReQdy+97Ec/8Ah6JqEmoabC4nUuLQTK+IbGwJr4ilS/e8A/26u/8AqCvvOijzX6V44lKG5cSoOKgog8oRKk4obimjPVyHmXJgfNKtIFCdR/yjVHdh8Ch5uw8F1uQq8bj2fhRadxR6rJCVecutxx3jr90BSqBKvZPXzTYKC8QVmJEbjpuO8cjyXjjFjr4FOVaU+tUsBuOm48OSAxEPXpAPJDcwtsf89Oa9pX0PW3msKDqfoID2JzIQbLiydQsxSk9GygqNShwXlNx0KzNP+l+CL9p4e0hpe88stJ0H/llX6Bxm2aGFbNeq1jY3ySRyAueGi+J/pRjqOHqYjEVTdlNrKbf5nGo4k5Ry90L7pV+Nu1KlV1bNDyeAIaNzWyLAD68Vsuacc/t1fF+Bn8m2zqRrts/qC+GuwuHeaQMvqvbl+Ebm0z8YB/c4CN06j5t+tLxVxdDEM+WthmHo5r3tcPJbKjtkP/6rAf6mfA4c+Dj3L5/+pFUGtQY0yxlE5TGues9xtuiwhLhyzLa3y/g/wYyyVkabyEZzrIeWbLwg9yd57dfpbsnNUfiHCzAWN/udGY9jbf8AcvpeRY32Y9pcBh8PTpCrBaPiJY8S83cdOKu//WWBj/5DfGe6Fz5Td2rLqLUsQ3tVWfbbAzHvh/xd9leUXNqMa9hDmuAII0IOiHgPkQe1L1FaVKKSrUlvFvImXrlCo265DRtvn72zogObPq4RXWNlCodCutyB339+78IdRiNU/CgFmJFhbpdvDh0RSwOCM4X6oLhlNvW9CiEyxg6+ahXpb+/1xTFdm9eN0WYmy/wnsKXr0CDwPEJuuz7hEpfELoDtWMxBFnXCbZcS0rzE4cEFIU6hYbLCsyOzyUA0Gx14hHoPzCV4+iLc0QQOGcIcDPreiU6jxaVFji0wDY8VN2sdI5SdFmaD2a2jRY11Cq1zKrng06zXfCJAGSoJAA1g8XXygSoe29M5WOIh7HZHDk4SD0MSOqztbENzZSw65cweQ7XUWgLVe1BL8Mx7iM5Z8RAjMWOPxFosCS0m0D4tN5WyXv8AC3Hz3DHLC945T/v1f9slgaTaj2tzBuawJ0B3Sd14uoEFjnMqWc0kEHcQYIS2XT1yVt7SNHvif3NpuuZMupNcb77kpkfskaIP4Ufct5iOagxxUyDrKAhvoiDBuvrf6R481MK+kTJpPtya8SB/yD+9fLKLBK2f6P1i3FVWDR1JxPVr2x/5HvQvpn1So1IV2qzqBJVmqZlTWbdcj1mXXiUz/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3521" r="5355"/>
          <a:stretch/>
        </p:blipFill>
        <p:spPr>
          <a:xfrm>
            <a:off x="7452321" y="1155809"/>
            <a:ext cx="1296144" cy="1063209"/>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4507" r="14369" b="10980"/>
          <a:stretch/>
        </p:blipFill>
        <p:spPr>
          <a:xfrm>
            <a:off x="7452320" y="2296349"/>
            <a:ext cx="1296144" cy="1636707"/>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b="15283"/>
          <a:stretch/>
        </p:blipFill>
        <p:spPr>
          <a:xfrm>
            <a:off x="7487822" y="4031704"/>
            <a:ext cx="1287313" cy="1197496"/>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b="7890"/>
          <a:stretch/>
        </p:blipFill>
        <p:spPr>
          <a:xfrm>
            <a:off x="7487822" y="5369839"/>
            <a:ext cx="1332650" cy="1227513"/>
          </a:xfrm>
          <a:prstGeom prst="rect">
            <a:avLst/>
          </a:prstGeom>
        </p:spPr>
      </p:pic>
    </p:spTree>
    <p:extLst>
      <p:ext uri="{BB962C8B-B14F-4D97-AF65-F5344CB8AC3E}">
        <p14:creationId xmlns:p14="http://schemas.microsoft.com/office/powerpoint/2010/main" val="1202967656"/>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600" dirty="0" smtClean="0"/>
              <a:t>2.2.3 – Leadership – Laissez-faire</a:t>
            </a:r>
            <a:endParaRPr lang="en-GB" sz="3600" b="1" dirty="0" smtClean="0"/>
          </a:p>
        </p:txBody>
      </p:sp>
      <p:sp>
        <p:nvSpPr>
          <p:cNvPr id="8" name="Rectangle 7"/>
          <p:cNvSpPr/>
          <p:nvPr/>
        </p:nvSpPr>
        <p:spPr>
          <a:xfrm>
            <a:off x="323849" y="1155809"/>
            <a:ext cx="7056463" cy="2800767"/>
          </a:xfrm>
          <a:prstGeom prst="rect">
            <a:avLst/>
          </a:prstGeom>
        </p:spPr>
        <p:txBody>
          <a:bodyPr wrap="square">
            <a:spAutoFit/>
          </a:bodyPr>
          <a:lstStyle/>
          <a:p>
            <a:pPr lvl="0">
              <a:buClr>
                <a:srgbClr val="00B050"/>
              </a:buClr>
            </a:pPr>
            <a:r>
              <a:rPr lang="en-US" sz="1600" b="1" dirty="0" smtClean="0">
                <a:solidFill>
                  <a:srgbClr val="FF0000"/>
                </a:solidFill>
                <a:latin typeface="Calibri" panose="020F0502020204030204" pitchFamily="34" charset="0"/>
              </a:rPr>
              <a:t>Laissez-Faire Leadership</a:t>
            </a:r>
            <a:r>
              <a:rPr lang="en-US" sz="1600" dirty="0" smtClean="0">
                <a:solidFill>
                  <a:srgbClr val="FF0000"/>
                </a:solidFill>
                <a:latin typeface="Calibri" panose="020F0502020204030204" pitchFamily="34" charset="0"/>
              </a:rPr>
              <a:t> </a:t>
            </a:r>
          </a:p>
          <a:p>
            <a:pPr marL="342900" lvl="0" indent="-342900">
              <a:buClr>
                <a:srgbClr val="00B050"/>
              </a:buClr>
              <a:buFont typeface="Wingdings 3" panose="05040102010807070707" pitchFamily="18" charset="2"/>
              <a:buChar char=""/>
            </a:pPr>
            <a:r>
              <a:rPr lang="en-US" sz="1600" dirty="0" smtClean="0">
                <a:latin typeface="Calibri" panose="020F0502020204030204" pitchFamily="34" charset="0"/>
              </a:rPr>
              <a:t>This is French for ‘Leave to do’  and tends to make the broad objectives of the business known to employees, but then they are left to make their own decisions and organize their own work. Communication can be difficult in this type of organisation as clear direction will not be given. The leader has only a very limited role to play.</a:t>
            </a:r>
          </a:p>
          <a:p>
            <a:pPr marL="342900" lvl="0" indent="-342900">
              <a:buClr>
                <a:srgbClr val="00B050"/>
              </a:buClr>
              <a:buFont typeface="Wingdings 3" panose="05040102010807070707" pitchFamily="18" charset="2"/>
              <a:buChar char=""/>
            </a:pPr>
            <a:r>
              <a:rPr lang="en-US" sz="1600" dirty="0" smtClean="0">
                <a:solidFill>
                  <a:prstClr val="black"/>
                </a:solidFill>
                <a:latin typeface="Calibri" panose="020F0502020204030204" pitchFamily="34" charset="0"/>
              </a:rPr>
              <a:t>The style of leadership used by a manager can vary depending on the employees being dealt with and the problem to be solved. Managers may not be autocratic leaders all the time – it may be appropriate for them to be democratic over some issues, whereas other issues will need a decision imposing on the workforce.</a:t>
            </a:r>
            <a:endParaRPr lang="en-US" sz="1600" dirty="0">
              <a:solidFill>
                <a:prstClr val="black"/>
              </a:solidFill>
              <a:latin typeface="Calibri" panose="020F0502020204030204" pitchFamily="34" charset="0"/>
            </a:endParaRP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2000" b="1" dirty="0">
              <a:latin typeface="Arial" panose="020B0604020202020204" pitchFamily="34" charset="0"/>
              <a:cs typeface="Arial" panose="020B0604020202020204" pitchFamily="34" charset="0"/>
            </a:endParaRPr>
          </a:p>
        </p:txBody>
      </p:sp>
      <p:sp>
        <p:nvSpPr>
          <p:cNvPr id="3" name="AutoShape 6" descr="data:image/jpeg;base64,/9j/4AAQSkZJRgABAQAAAQABAAD/2wCEAAkGBxQSEhQUExQWFhUXFxYXGBgYFBcXGBcXGBQcFxcXFxcYHCggGB0lHBQVITEhJSkrLi4uFx8zODMsNygtLisBCgoKDg0OGhAQGywcHBwsLCwsLCwsLCwsLCwsLCwsLCwsLCwsLCwsLCwsLCwsLCwsLCwsLCwsLTcsLCwsLC0rLP/AABEIAO0A1QMBIgACEQEDEQH/xAAcAAACAwEBAQEAAAAAAAAAAAADBAIFBgABBwj/xAA/EAABAwIDBQUHAgUDAwUAAAABAAIRAyEEEjEFQVFhcYGRobHwBhMiMsHR4QdSFEJicvEVI5IzgrIWJTSiwv/EABoBAAMBAQEBAAAAAAAAAAAAAAECAwAEBQb/xAAkEQEBAAICAgICAgMAAAAAAAAAAQIRAyESMQRBUWETcSKRof/aAAwDAQACEQMRAD8AwBCG4KZKjCmoJQYnKdJBw4T1NLTRAU1MUkZgUw1DYl/dKLqKdDF4aa220rX0VAUCrIYckwBco9bA+7YXuIHTT/PRHZb0pm0e1ODZ2WDUcGg6fuPYh18eGOLWWib8gCST2Irq72gO+EF5j5bhump1Jh3fyW7C01/pjN2Z5HDKOw71T4jaLGPEMOUxYEkgyQZO/Q6I2IrXe2TIylwHCYNpvFj2rzZ7WvNyCOj/AAMmO0LegW2zKtF7fleJiLG/5F1aUtktdPu3yRqHCCPv2KhODdScCHtLTb4jm7ILrrRbPxDSYBaSBBAbaLEAtzGOsFLZsdl2YdwJAabckak9WhqGbgkcR8w6zEhDrYMOktIB4RB6wufk4d+lMc/yHTqJmm9I5HNMOBCNTeuDPj0rLs+1yM16Sa9EbUXJlgY5nXmdL5157xT8GMF6iXoOdRNRaYMMXrksai5P4C+VEqTVAIrAvqHEZw4TrAk6CepBJTQdgRGheMCK1qU6TWpTamL92ABdztB5kp4EASbBIHDiq/OTYWH4Qa1DAVahvMDUnh9ewKGMxGb3mpFOO13DsMdvReVKjn1GsYCGA7v5jrJ6aqbaYLSNxLR3mJ5280fSdI4Nhdcb3Ekm0MkQ0cdCTyTOMxDWtgRmEZSbhpI38THHQorKYbSDWxcuPjbwlAOz3OBOl+/7oeRphaorhxJvmaQYIO8EGewJ7A44WDrji4g+AEo42YQbjnwSmJw1/hs626x66x1Tbla4WL/B4ofyvFv5fl7Ij1dWUOc34co/usP/ABWKo4zENMCBH9InysrHDbVrzdwj+37GVtEaWhiao+ZlN4nc4T3ElWOD2mJg523/AJxIHRw/KzX+p0nCXABw/m92HDnIMeJRmYo6hjXNIs6nmLeNwTryIRZtKT81iGuadCD9PsUvjcJku3TyVDsrHFp+WATuJy/9wHy9RZayhUzATo4dylnxzKaNjlZVM2qpiqobSw5puI3cRz5JQVV5+fE6pZYs21l77xVorKfv1G8QnTVUDVSZrqDqy04hNmquSPvVyf8AjZhAj00JoR6YXtVwmKIVhRCSpBPUktPDDAiBCaVDE4jKxzuAP4SmVG2Npy7IPlBg8z9k9sdji2XH+lrd1zcRunRZek6XSez7rUYKp8AA+YgePDst2nitYnvZp1QD3hG5pExy+KOAv90PB0/gaHX+b6iPHwUKhDXBu6AH+ZjyRsAJaeI06uOo7/BLlej447pmjQzOECzbdSde77rQYHZgcb7h6Pgh7LwjWgCFb0ngH1v9BS9urx1Oga+x2ndw3evRVBtXYAOggz6C2ja1tyVxNMHtR1+CT9vmuIweUw6Y3Wv04wlq1At1kjru3EcvDtW/xezQ4GyoMZsst3SBNvsU0y17HLil9KAUGOgk33Gwd0kWcOSkzBtbcFzeYkg92h7E43Z7p0lu7iDz4pmns46gnu3fVUmcQvHYlswuBs/NG6BPbOnUEdFq8HXDhA1AuI+nFUuDwOmgdqDlIv2zKusNRDosWvHDT/N+4ytvZbjp216PvKOdurfFv4WWNVbXDV4kEX3jjGvZv71j9uYYUqpA+U3b0PDyU88JezYZa6C96uFZK5l5mUvBWZG/fLz3iUzLs6HgPka96uSfvFyPg3kzzHJim5KyisK7a5IfpuTdNyQpFN0ylp4ZzKr2/XhgbxPgFYhZ72lqS4N4DzP4Qntsr0rWVFZYXGFgJBvFu231VQx1kak6U1hF3RqZgBN4kn7LTbNAgDeSCVltmWMxPbHaStHgagmY3aqHI6eGNRhKoi/rgjudaRf1IVNha0kTp4q195IgAnoPMnRQldeh24qfymaNaT2fn7KspUnSZyjlqfC3inGYcxMl3JoAJ75T42lykWIah1MMDuXmHYW2DT36jtsijN+3xCrtGkX7OG4BDOCEaW9aK1l29viD9V5kPLzW6DdVjcLGknkU3hKJDgdRoePVN06ZH+EemDpa/emkJkrNs08j2Hc8xPOPXis97T05bTPCRx9b1rtu05pT+2D9/CVk9tGaMaw/t0MeR701iN9sxKiXLx6ESk0faZevC5CLl5K3i20y9chFcjoPJVZUSkFL3a4NVbUjFMpljkoxHaUqkhpr1m/aI/7h6BXzSs1t6pNU8gtj7bP0RJsEfDm6WlFpv4J6kv8AB1g2xvyV3g6wdxv61WSwlytLsyiTEyufkmnVxVpMLWAgble4SvyF+NlS4DDeuyVb4TENZpoNXE2566rmnt1X0ddRcflLB3+eqnQLxq1vY4we9qENr4dxguv1lEyA3Y+fXgqyJ7/J5k72dzgfr0U3A/tMchPgElh8RBgqwoVlTGkyLOfHHu8ExSIItPcUao9QZUJG9N6L7Tycl62eHiFAVvUhe0ahJTQKjtI/7buhXzramI+BwmZLI5xM/RfScc2WHofJfIMcT7yATAnzha+0qGShuKmhuC2mQcVGV6VEI6LXLlLKuWZ4aSgaas30UI0UNn8VfkU2o76aHlWHSbVm8dh31a7mU2l7uAEnn2LStCJTrnCAuYAX1TncSJto1vSxPalufjNmx47ndMZicG+mSyo0tcNxEFRY1afbNT+I+NwhwABHD8KvwuBLnRxA7k05NzdJnxay0Y2Hs7OQTotlhcMGgR66IWzMCGCPRVk5oAk7lycmVyrrwx8YjiMTkaeeizuLxrqliDA3A+vBE2rXJPJZ3GbVc0ltMX469ibDEuWWjGJrOaZb8MconvXuB9p6tNwue/7qpwbqlaoGuqEEuDRIJ1MfyhMbW2VVoOhxkbjFjyIOi6PCSdofybvTfbP9r6dQDPrxV1S2y06Ed6+QUXQbiDvWn2GcxAJ5KWc0thdvoFXak0iZ03odDbIEXsmtk4IZI1ER2fVYT2xH8I+Gk3uBwCXWV1Tbx7lbxu1qQOYuF0LEbdaDFMid3LqvitTaz3G89AST3BWGA2qQWkv7xHirasiPljb0+1bN2n7xsPjN3+O9fMtog++qg7nW3dfIeitJsPE58sETIk6yNO9U21qc1qp41HH6fSUcbuEznauY1c5qOGLnMTBok5q4MR3sXjWrF0iGLxMBi5Yx5zEN1NNlqg9qltbSvq00q5isqjUpUCeEqFGnJA4kDvVk7BZsTB0bMcIaLearmGDIWkZ+8C5aXd4E+RUeZf499s/tmhRY5pDoc74I45j/AIRNm4Zue+oH+R64JLC4L3+KZnnIHSd3yjN9AO1Xu0WBtUuA1CTepoeTH/LZ7Dj15Jqrh7WVZhq1+s+CusLVCQyixuwi8SN/FUeI9nPdOJLZBt3r6XSDSFCvhGuG7tCrOp0nf3Hz/Y+GpUX5wx7iNJhwbukGfFWO1WtrgZrRugX8Sr6rsCnrEdDC9bspo0AA8e9Nu0JMZdyMRW2CDpcbhEZeVyZCe2DgTTe2QCN8rRuwrR5/hAqQCI19aJMsr6VxxntrdmkZRCyf6i7BdVIqM1Lct7RDpJ7c0LRbKrEt7lYY2iHtAPHzCtj3ijl1Xw3DeylQuEFovrmMjsi5Wn2h7N0zQbTb8waACRqY1J8Vq8VsUNJLbDiBPK4+y7BbJhwJA04dy1yvonhh7Zf2D2VVpViyqDGo4EbiORhH2uyK1T+4r6JSw380ety+e7VvWqf3u800mi27IFqi5qNC4tRAk9q8a1MuYhhqIOa1cptC5BlhCi8I2VQe1TjopKqEq9qsKjErUanSpbKrjZuOApyRPuX5XD+hwnuuq5rVX7E2oKOMqU6v/TqWvpOre8GO5LnjuDx5THL+2mfscz72g4OBOYDe2RoeKVxjiTfW4PYVeOwzHgGn8IiIGmipcbRDLAzBN+t/quZ05egAwggzYfVO4bGxvSbHSErXBB6Ia2GNaWntKyZpY+Vj/wCIIVjg8VdHuK6lamnVlTquSOEqpirVEG+5NKnce1fjMQGn4uPfwRqOHa++9Uj2e9xABsBe+8A8d60LMM0DM0xy4di0g5dHsBSLdFd0W5hHqVQ4YwZJtxHFXeHfIELo43PmgSD2+rqDSAo1fgfrIdJHI7x4r15kLWlkOPxAyr5nWMkniSe8ytZj8QRTdzsO2yzD6aMuy2aLAKUKeRe5VmAc1QypghQLUQoMLkWFyxVhCi4Ka5wU46KVqBKVAn6jUpVCdKq3aePFFsm5MwNNBJWN2htEVn58saSJ4dia25jzVqZh8rfl5jee3yVMWQ8cNQqyI5Zbr6J/G1KLAWO+EgWP0KhszGuq03En4hUM/wDEIZ+JmUcBCX2UMvvAf5sp8wfILi1O3b524rZr4UqpBEFAzRdEpmezikNCjqN7aJ3D4cjd4rgweuCcobh0WtUh7CNI10U8W8wABr3olNvr8o9Ng1571oFv2zm16bqQFRskgQSOBustW9pMRPwOgcwei+iYtme1oKyu0NhibK2OvsmW76ebD9rXgw/tH1C2GB9oSQfdNc8jRo1J3CTYdTosDiPZxzQHCdb8gvofs3hBSptGlrzqmmPfSdt12hRx1YVGivAdE2NviPyjpAEq/cZb2WSW1sKCA4at8kzhHfBfwS6sy1WtlksV+02jJc3zDugz9FTPYrTHmXnlZJPYm3pL2Sc1QKcLEN1NGVixCg4JhzEIhMFBIXIhC5YphpU5SzXIuZLItlXPKzntfjvd0g0fNUkdGj5j4gdqvyVjPbeoKjmsb81Ocxn9wBiO4p8faWd6ZzPwKjPd5IFxqiseFZBq8PtNjgPdhzcoHwuMmIE/FAzXncE86oCMw3+W9Ytlrt/I6FWWC2pFnacfuoZ8X3F+Pk11WhZXt5JmkDHE/TmqVte6tcHVFrqFml8cjwpxfw19aJ3CjQ7glC/4eXipMxA3dFKrSrxtYdeXrVRxWIgWt66qvfVMW14g+feq6pTfVlpcW84ntjenxgUzU2k2TLoHip0dsUjAAAPEnhyVOPZao64xA7G/mRoiD2CcbjEkk9dO9XnH+y+d/DS4fbFMgtfBaLyCrfD7RpllzAFpkW9cFisJ+nrjE4kxyN++Vp8B7F4akAX1KrzzqvjrAMJ5hS5ZT7h+ltRriWSDu1RtnuLQ5p3adIlYnF7JOGr56ZMEyWkk+JWwwVTMwmNY8go29ls1NhObKgWJstUCxZMoaaG6mnSxDc1NG2QqMSz2KxqNQKjEwUkWLkUhciALWr0hHbTU/co6J5qrHYoU25jroBxKw1Yk1Hudq4k/hX/tFiZeQNG2HXf9uxUTyIkqmM0nlluksThuSr3iDCsnYmLHTch1mNeNYKZilKrdGe3eEF+DcOalh37iswlDFlhE6eXRX+DxXb0WbrC6lg8WWGDp5JM8Nw+Gem+oVZHFAzZSbRefQVVg8fAT5rtcuXx065ltZ4KvmsmajshJueYBhV+zq4mI6XhaKlTa7VoHee0BDSmOSirYo7j3fVQ/1p4/qPT6rSnYrHXiOh+i6jsdgccwtwB8+CM2baiwu28QZytAHTxv6stJsR9VwlwOqcwWzKLYhg7ZJ8VcUMO1umm4fRU8bUs8lJtbBZgHWsmMBSysAKdxZmBChlQuOql5bmkCFAhGhRIWKAQhuCYIQnhECrwl3hNvCA9qZijmr1Ec1csxllBdi4p03vMANaTe2gmE3iKrKTczzA8zwHFYb2g206seDAbN1vz53VZELdMtXLnEudebwOfEpKsXcAOScxLTP7eA1b0jceiXZUIsbHwPRMEJvE6pSo0ttuVpVQHNCIk6eJLeY4FEdWa6+hCm+kCl30YQYYmUB4UQ4hEnMsz3DYktsdPJWdPEWsVTOC5lQt0QyxlNMtNJhceWlabZm1gYEnvO9fPmYziO5M4fF3sVLLjVx5dPrOH2oOOm716sjDaAPy38LL5pR2g8RYyN4T1HaFUmzXTyBU/CrTlxbxmPcHXsPX3VnhtpjQn1zWP2Jg8ViyKbQG8XPNgONpPZCz/tli8RhcRVwjnCWQ0vbIzNc0OBbwkOTY8eV7Lyc2PpoNofqIKeMcwNz0Gw0kfNmBOZzTMECYj+k3W22dj6demKlJ4e07xu5Eag8ivz0VYbG2zWwr89F2U7xq1w4Obv8+EKt459OeZvvq6Fm/Zb2yo4uGH/AG637CbO5sdv6a+a0qjl0pNVBwQHhMOQnpTFnNQXtTTggvCaUNFXBeohauTAyG2dqOqEucTyaBp0F1R1Kkn5vKOgRX1mnSCfFKvqgrocqFV2oN/WqTxDPXFMOduOu4qGbj+FhV4f639nHzUswKPiaHD1+Unob9/HkeB5rCn7tCeCOaKH/wCFznSsJQwUJzITVSmhFpCzBh0rxzVzmr1juKzBwuCOWIT2rMfwG0A0/wC4CRxGv5X0fZOww8AjTXevm/s/hBWxWHpESH1qTSOTngHwlfpN/s6GAvw40BIZO+LBpO7qky47l3DY5SXVVXsxRFOsKY3C/UhfPv1xw4/1MHe7D0XHrme3yaF9c9mNgvpHPUjObmDMb9eq+RfrnV/90j9tCkPF5/8A0qzHxx0XPKXLpgXUoQQm5kJcthLWeAlsEGCLyLQReQdy+97Ec/8Ah6JqEmoabC4nUuLQTK+IbGwJr4ilS/e8A/26u/8AqCvvOijzX6V44lKG5cSoOKgog8oRKk4obimjPVyHmXJgfNKtIFCdR/yjVHdh8Ch5uw8F1uQq8bj2fhRadxR6rJCVecutxx3jr90BSqBKvZPXzTYKC8QVmJEbjpuO8cjyXjjFjr4FOVaU+tUsBuOm48OSAxEPXpAPJDcwtsf89Oa9pX0PW3msKDqfoID2JzIQbLiydQsxSk9GygqNShwXlNx0KzNP+l+CL9p4e0hpe88stJ0H/llX6Bxm2aGFbNeq1jY3ySRyAueGi+J/pRjqOHqYjEVTdlNrKbf5nGo4k5Ry90L7pV+Nu1KlV1bNDyeAIaNzWyLAD68Vsuacc/t1fF+Bn8m2zqRrts/qC+GuwuHeaQMvqvbl+Ebm0z8YB/c4CN06j5t+tLxVxdDEM+WthmHo5r3tcPJbKjtkP/6rAf6mfA4c+Dj3L5/+pFUGtQY0yxlE5TGues9xtuiwhLhyzLa3y/g/wYyyVkabyEZzrIeWbLwg9yd57dfpbsnNUfiHCzAWN/udGY9jbf8AcvpeRY32Y9pcBh8PTpCrBaPiJY8S83cdOKu//WWBj/5DfGe6Fz5Td2rLqLUsQ3tVWfbbAzHvh/xd9leUXNqMa9hDmuAII0IOiHgPkQe1L1FaVKKSrUlvFvImXrlCo265DRtvn72zogObPq4RXWNlCodCutyB339+78IdRiNU/CgFmJFhbpdvDh0RSwOCM4X6oLhlNvW9CiEyxg6+ahXpb+/1xTFdm9eN0WYmy/wnsKXr0CDwPEJuuz7hEpfELoDtWMxBFnXCbZcS0rzE4cEFIU6hYbLCsyOzyUA0Gx14hHoPzCV4+iLc0QQOGcIcDPreiU6jxaVFji0wDY8VN2sdI5SdFmaD2a2jRY11Cq1zKrng06zXfCJAGSoJAA1g8XXygSoe29M5WOIh7HZHDk4SD0MSOqztbENzZSw65cweQ7XUWgLVe1BL8Mx7iM5Z8RAjMWOPxFosCS0m0D4tN5WyXv8AC3Hz3DHLC945T/v1f9slgaTaj2tzBuawJ0B3Sd14uoEFjnMqWc0kEHcQYIS2XT1yVt7SNHvif3NpuuZMupNcb77kpkfskaIP4Ufct5iOagxxUyDrKAhvoiDBuvrf6R481MK+kTJpPtya8SB/yD+9fLKLBK2f6P1i3FVWDR1JxPVr2x/5HvQvpn1So1IV2qzqBJVmqZlTWbdcj1mXXiUz/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7011" r="8764"/>
          <a:stretch/>
        </p:blipFill>
        <p:spPr>
          <a:xfrm>
            <a:off x="7345974" y="5203681"/>
            <a:ext cx="1474175" cy="1321663"/>
          </a:xfrm>
          <a:prstGeom prst="rect">
            <a:avLst/>
          </a:prstGeom>
          <a:effectLst>
            <a:outerShdw blurRad="152400" dist="38100" dir="2700000" sx="104000" sy="104000" algn="tl" rotWithShape="0">
              <a:prstClr val="black">
                <a:alpha val="40000"/>
              </a:prstClr>
            </a:outerShdw>
          </a:effec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10374"/>
          <a:stretch/>
        </p:blipFill>
        <p:spPr>
          <a:xfrm>
            <a:off x="7346149" y="3146881"/>
            <a:ext cx="1474001" cy="1866295"/>
          </a:xfrm>
          <a:prstGeom prst="rect">
            <a:avLst/>
          </a:prstGeom>
          <a:effectLst>
            <a:outerShdw blurRad="152400" dist="38100" dir="2700000" sx="104000" sy="104000" algn="tl" rotWithShape="0">
              <a:prstClr val="black">
                <a:alpha val="40000"/>
              </a:prstClr>
            </a:outerShdw>
          </a:effectLst>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b="7527"/>
          <a:stretch/>
        </p:blipFill>
        <p:spPr>
          <a:xfrm>
            <a:off x="7345975" y="1155809"/>
            <a:ext cx="1474175" cy="1769135"/>
          </a:xfrm>
          <a:prstGeom prst="rect">
            <a:avLst/>
          </a:prstGeom>
          <a:effectLst>
            <a:outerShdw blurRad="152400" dist="38100" dir="2700000" sx="104000" sy="104000" algn="tl" rotWithShape="0">
              <a:prstClr val="black">
                <a:alpha val="40000"/>
              </a:prstClr>
            </a:outerShdw>
          </a:effectLst>
        </p:spPr>
      </p:pic>
      <p:pic>
        <p:nvPicPr>
          <p:cNvPr id="19458" name="Picture 2" descr="http://4.bp.blogspot.com/-dYIuOk0XIRU/UlZbVz7433I/AAAAAAAACD8/IWx8jSToYYY/s1600/leader-type06.jpg"/>
          <p:cNvPicPr>
            <a:picLocks noChangeAspect="1" noChangeArrowheads="1"/>
          </p:cNvPicPr>
          <p:nvPr/>
        </p:nvPicPr>
        <p:blipFill rotWithShape="1">
          <a:blip r:embed="rId6">
            <a:extLst>
              <a:ext uri="{28A0092B-C50C-407E-A947-70E740481C1C}">
                <a14:useLocalDpi xmlns:a14="http://schemas.microsoft.com/office/drawing/2010/main" val="0"/>
              </a:ext>
            </a:extLst>
          </a:blip>
          <a:srcRect l="73802" t="24729" r="2843" b="2766"/>
          <a:stretch/>
        </p:blipFill>
        <p:spPr bwMode="auto">
          <a:xfrm>
            <a:off x="3059832" y="4080028"/>
            <a:ext cx="1648201" cy="2449331"/>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Picture 2" descr="http://4.bp.blogspot.com/-dYIuOk0XIRU/UlZbVz7433I/AAAAAAAACD8/IWx8jSToYYY/s1600/leader-type06.jpg"/>
          <p:cNvPicPr>
            <a:picLocks noChangeAspect="1" noChangeArrowheads="1"/>
          </p:cNvPicPr>
          <p:nvPr/>
        </p:nvPicPr>
        <p:blipFill rotWithShape="1">
          <a:blip r:embed="rId6">
            <a:extLst>
              <a:ext uri="{28A0092B-C50C-407E-A947-70E740481C1C}">
                <a14:useLocalDpi xmlns:a14="http://schemas.microsoft.com/office/drawing/2010/main" val="0"/>
              </a:ext>
            </a:extLst>
          </a:blip>
          <a:srcRect l="37259" t="24729" r="38451" b="2950"/>
          <a:stretch/>
        </p:blipFill>
        <p:spPr bwMode="auto">
          <a:xfrm>
            <a:off x="5160586" y="4080028"/>
            <a:ext cx="1715670" cy="2445316"/>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 name="Picture 2" descr="http://4.bp.blogspot.com/-dYIuOk0XIRU/UlZbVz7433I/AAAAAAAACD8/IWx8jSToYYY/s1600/leader-type06.jpg"/>
          <p:cNvPicPr>
            <a:picLocks noChangeAspect="1" noChangeArrowheads="1"/>
          </p:cNvPicPr>
          <p:nvPr/>
        </p:nvPicPr>
        <p:blipFill rotWithShape="1">
          <a:blip r:embed="rId6">
            <a:extLst>
              <a:ext uri="{28A0092B-C50C-407E-A947-70E740481C1C}">
                <a14:useLocalDpi xmlns:a14="http://schemas.microsoft.com/office/drawing/2010/main" val="0"/>
              </a:ext>
            </a:extLst>
          </a:blip>
          <a:srcRect l="1651" t="24729" r="74060" b="3134"/>
          <a:stretch/>
        </p:blipFill>
        <p:spPr bwMode="auto">
          <a:xfrm>
            <a:off x="899592" y="4080028"/>
            <a:ext cx="1720043" cy="2445316"/>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933100"/>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2.2.3 – Leadership Styles</a:t>
            </a:r>
            <a:endParaRPr lang="en-GB" sz="31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952424121"/>
              </p:ext>
            </p:extLst>
          </p:nvPr>
        </p:nvGraphicFramePr>
        <p:xfrm>
          <a:off x="6948264" y="1161875"/>
          <a:ext cx="1835893" cy="54164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many levels are there between the Principal and the Cleaners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Where on the organisation ladder are your parents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Does higher on the ladder always mean more pay</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What happens when people move down the ladder</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Is the job easier or more rewarding  higher up</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How high do you aspire to be on the ladder</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55809"/>
            <a:ext cx="6581403" cy="4616648"/>
          </a:xfrm>
          <a:prstGeom prst="rect">
            <a:avLst/>
          </a:prstGeom>
        </p:spPr>
        <p:txBody>
          <a:bodyPr wrap="square">
            <a:spAutoFit/>
          </a:bodyPr>
          <a:lstStyle/>
          <a:p>
            <a:pPr>
              <a:buClr>
                <a:srgbClr val="00B050"/>
              </a:buClr>
            </a:pPr>
            <a:r>
              <a:rPr lang="en-US" sz="2100" b="1" dirty="0" smtClean="0">
                <a:solidFill>
                  <a:srgbClr val="FF0000"/>
                </a:solidFill>
                <a:latin typeface="Calibri" panose="020F0502020204030204" pitchFamily="34" charset="0"/>
              </a:rPr>
              <a:t>Activity 7.6</a:t>
            </a:r>
            <a:endParaRPr lang="en-US" sz="210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2100" dirty="0" smtClean="0">
                <a:solidFill>
                  <a:srgbClr val="FF0000"/>
                </a:solidFill>
                <a:latin typeface="Calibri" panose="020F0502020204030204" pitchFamily="34" charset="0"/>
              </a:rPr>
              <a:t>When Rehab Food Stores started it was small and Ahmed, the sole owner, knew all the employees by name. He used a management style which involved asking the workers what they thought about his decisions and encouraged them to tell him their ideas about the business. The business has now grown in a large public limited company with many more employees.</a:t>
            </a:r>
          </a:p>
          <a:p>
            <a:pPr marL="342900" indent="-342900">
              <a:buClr>
                <a:srgbClr val="00B050"/>
              </a:buClr>
              <a:buFont typeface="Wingdings 3" panose="05040102010807070707" pitchFamily="18" charset="2"/>
              <a:buChar char=""/>
            </a:pPr>
            <a:r>
              <a:rPr lang="en-US" sz="2100" dirty="0" smtClean="0">
                <a:solidFill>
                  <a:srgbClr val="FF0000"/>
                </a:solidFill>
                <a:latin typeface="Calibri" panose="020F0502020204030204" pitchFamily="34" charset="0"/>
              </a:rPr>
              <a:t>Look back at the case study on slides 17-21 (page 81-83) and consider the different leadership styles which might be suitable for Ahmed or his managers to use.</a:t>
            </a:r>
          </a:p>
          <a:p>
            <a:pPr marL="342900" indent="-342900">
              <a:buClr>
                <a:srgbClr val="00B050"/>
              </a:buClr>
              <a:buFont typeface="Wingdings 3" panose="05040102010807070707" pitchFamily="18" charset="2"/>
              <a:buChar char=""/>
            </a:pPr>
            <a:r>
              <a:rPr lang="en-US" sz="2100" dirty="0" smtClean="0">
                <a:solidFill>
                  <a:srgbClr val="FF0000"/>
                </a:solidFill>
                <a:latin typeface="Calibri" panose="020F0502020204030204" pitchFamily="34" charset="0"/>
              </a:rPr>
              <a:t>Which do you think will be the best leadership style for Ahmed and his managers to use? Explain your answer.</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87</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323849" y="5924964"/>
            <a:ext cx="6480399" cy="646331"/>
          </a:xfrm>
          <a:prstGeom prst="rect">
            <a:avLst/>
          </a:prstGeom>
          <a:solidFill>
            <a:schemeClr val="tx2">
              <a:lumMod val="60000"/>
              <a:lumOff val="40000"/>
            </a:schemeClr>
          </a:solidFill>
          <a:ln w="38100">
            <a:solidFill>
              <a:srgbClr val="F53939"/>
            </a:solidFill>
          </a:ln>
        </p:spPr>
        <p:txBody>
          <a:bodyPr wrap="square" rtlCol="0">
            <a:spAutoFit/>
          </a:bodyPr>
          <a:lstStyle/>
          <a:p>
            <a:r>
              <a:rPr lang="en-US" b="1" dirty="0" smtClean="0"/>
              <a:t>Tips for success </a:t>
            </a:r>
            <a:r>
              <a:rPr lang="en-US" dirty="0" smtClean="0"/>
              <a:t>– Make sure you know the leadership styles and you can apply them to different work situations.</a:t>
            </a:r>
            <a:endParaRPr lang="en-GB" dirty="0"/>
          </a:p>
        </p:txBody>
      </p:sp>
    </p:spTree>
    <p:extLst>
      <p:ext uri="{BB962C8B-B14F-4D97-AF65-F5344CB8AC3E}">
        <p14:creationId xmlns:p14="http://schemas.microsoft.com/office/powerpoint/2010/main" val="348963089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2.2.4 – Trade Unions</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90450289"/>
              </p:ext>
            </p:extLst>
          </p:nvPr>
        </p:nvGraphicFramePr>
        <p:xfrm>
          <a:off x="6804248" y="1161875"/>
          <a:ext cx="1979909" cy="527171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979909"/>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British Miner Strike in the 1980’s.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Jimmy Hoffa and the Teamsters Union.</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Do Unions exist in Communist countries.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Terms such as Sit-Ins, all out, closed shop, solidarity.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power does a union have if all the workers are not members</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Which kind of business will not have a union.</a:t>
                      </a:r>
                    </a:p>
                    <a:p>
                      <a:pPr marL="177800" indent="-177800" algn="l">
                        <a:spcAft>
                          <a:spcPts val="600"/>
                        </a:spcAft>
                        <a:buFontTx/>
                        <a:buBlip>
                          <a:blip r:embed="rId3"/>
                        </a:buBlip>
                      </a:pPr>
                      <a:r>
                        <a:rPr lang="en-US" sz="1450" baseline="0" dirty="0" smtClean="0">
                          <a:solidFill>
                            <a:srgbClr val="FF0000"/>
                          </a:solidFill>
                          <a:effectLst/>
                          <a:latin typeface="Arial" pitchFamily="34" charset="0"/>
                          <a:ea typeface="Times New Roman"/>
                          <a:cs typeface="Arial" pitchFamily="34" charset="0"/>
                        </a:rPr>
                        <a:t>When can a union not call a strike</a:t>
                      </a:r>
                      <a:endParaRPr lang="en-GB" sz="145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55809"/>
            <a:ext cx="6480399" cy="4616648"/>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60" dirty="0" smtClean="0">
                <a:latin typeface="Calibri" panose="020F0502020204030204" pitchFamily="34" charset="0"/>
              </a:rPr>
              <a:t>Employees generally share many of the same interests, such as improving their pay, having a pleasant environment in which to work, being treated fairly by their employer, being given proper training and working in a safe environment. Forming a trade union is a way of helping employees to achieve improvements in these different aspects of their employment – a </a:t>
            </a:r>
            <a:r>
              <a:rPr lang="en-US" sz="1960" b="1" dirty="0" smtClean="0">
                <a:solidFill>
                  <a:srgbClr val="FF0000"/>
                </a:solidFill>
                <a:latin typeface="Calibri" panose="020F0502020204030204" pitchFamily="34" charset="0"/>
              </a:rPr>
              <a:t>trade union</a:t>
            </a:r>
            <a:r>
              <a:rPr lang="en-US" sz="1960" dirty="0" smtClean="0">
                <a:solidFill>
                  <a:srgbClr val="FF0000"/>
                </a:solidFill>
                <a:latin typeface="Calibri" panose="020F0502020204030204" pitchFamily="34" charset="0"/>
              </a:rPr>
              <a:t> </a:t>
            </a:r>
            <a:r>
              <a:rPr lang="en-US" sz="1960" dirty="0" smtClean="0">
                <a:latin typeface="Calibri" panose="020F0502020204030204" pitchFamily="34" charset="0"/>
              </a:rPr>
              <a:t>is a type of pressure group.</a:t>
            </a:r>
          </a:p>
          <a:p>
            <a:pPr marL="342900" indent="-342900">
              <a:buClr>
                <a:srgbClr val="00B050"/>
              </a:buClr>
              <a:buFont typeface="Wingdings 3" panose="05040102010807070707" pitchFamily="18" charset="2"/>
              <a:buChar char=""/>
            </a:pPr>
            <a:r>
              <a:rPr lang="en-US" sz="1960" dirty="0" smtClean="0">
                <a:latin typeface="Calibri" panose="020F0502020204030204" pitchFamily="34" charset="0"/>
              </a:rPr>
              <a:t>Today, trade unions are found in many different countries around the world.</a:t>
            </a:r>
          </a:p>
          <a:p>
            <a:pPr>
              <a:buClr>
                <a:srgbClr val="00B050"/>
              </a:buClr>
            </a:pPr>
            <a:r>
              <a:rPr lang="en-US" sz="1960" b="1" dirty="0" smtClean="0">
                <a:latin typeface="Calibri" panose="020F0502020204030204" pitchFamily="34" charset="0"/>
              </a:rPr>
              <a:t>Why do workers join a Trade Union</a:t>
            </a:r>
          </a:p>
          <a:p>
            <a:pPr marL="342900" indent="-342900">
              <a:buClr>
                <a:srgbClr val="00B050"/>
              </a:buClr>
              <a:buFont typeface="Wingdings 3" panose="05040102010807070707" pitchFamily="18" charset="2"/>
              <a:buChar char=""/>
            </a:pPr>
            <a:r>
              <a:rPr lang="en-US" sz="1960" dirty="0" smtClean="0">
                <a:latin typeface="Calibri" panose="020F0502020204030204" pitchFamily="34" charset="0"/>
              </a:rPr>
              <a:t>When a person starts work they may be asked by someone who represents a trade union if they want to join. If the worker decides to join the trade union, they will pay an annual subscription (a yearly fee).</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88</a:t>
            </a:r>
            <a:endParaRPr lang="en-GB" sz="2000" b="1" dirty="0">
              <a:latin typeface="Arial" panose="020B0604020202020204" pitchFamily="34" charset="0"/>
              <a:cs typeface="Arial" panose="020B0604020202020204" pitchFamily="34" charset="0"/>
            </a:endParaRPr>
          </a:p>
        </p:txBody>
      </p:sp>
      <p:sp>
        <p:nvSpPr>
          <p:cNvPr id="9" name="TextBox 8"/>
          <p:cNvSpPr txBox="1"/>
          <p:nvPr/>
        </p:nvSpPr>
        <p:spPr>
          <a:xfrm>
            <a:off x="323849" y="5733256"/>
            <a:ext cx="6394377" cy="830997"/>
          </a:xfrm>
          <a:prstGeom prst="rect">
            <a:avLst/>
          </a:prstGeom>
          <a:solidFill>
            <a:schemeClr val="tx2">
              <a:lumMod val="60000"/>
              <a:lumOff val="40000"/>
            </a:schemeClr>
          </a:solidFill>
          <a:ln w="38100">
            <a:solidFill>
              <a:srgbClr val="F53939"/>
            </a:solidFill>
          </a:ln>
        </p:spPr>
        <p:txBody>
          <a:bodyPr wrap="square" rtlCol="0">
            <a:spAutoFit/>
          </a:bodyPr>
          <a:lstStyle/>
          <a:p>
            <a:r>
              <a:rPr lang="en-US" sz="1600" b="1" dirty="0" smtClean="0"/>
              <a:t>Tips for success </a:t>
            </a:r>
            <a:r>
              <a:rPr lang="en-US" sz="1600" dirty="0" smtClean="0"/>
              <a:t>– Make sure you can explain the advantages and disadvantages of trade union membership from both the employees’ and the employers viewpoints.</a:t>
            </a:r>
            <a:endParaRPr lang="en-GB" sz="1600" dirty="0"/>
          </a:p>
        </p:txBody>
      </p:sp>
    </p:spTree>
    <p:extLst>
      <p:ext uri="{BB962C8B-B14F-4D97-AF65-F5344CB8AC3E}">
        <p14:creationId xmlns:p14="http://schemas.microsoft.com/office/powerpoint/2010/main" val="645222431"/>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2.2.4 – Trade Unions</a:t>
            </a:r>
            <a:endParaRPr lang="en-GB" sz="3600" b="1" dirty="0" smtClean="0"/>
          </a:p>
        </p:txBody>
      </p:sp>
      <p:sp>
        <p:nvSpPr>
          <p:cNvPr id="8" name="Rectangle 7"/>
          <p:cNvSpPr/>
          <p:nvPr/>
        </p:nvSpPr>
        <p:spPr>
          <a:xfrm>
            <a:off x="323849" y="1155809"/>
            <a:ext cx="8496623"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What benefits do employees receive in exchange for paying their subscription? It varies from Union to Union, but could include some of these benefits:</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Strength in numbers</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Improved conditions of employment, i.e. rates of pay, holidays and hours of work.</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Improved environment where people work, e.g. health and safety, noise and heating.</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Improved benefits for members who are not working because they are sick, retired or have been made redundant (retrenchment)</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Improved job satisfaction by encouraging training</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Advice and/or financial support if a member thinks that they have been unfairly dismissed or made redundant, have received unfair treatment, or have been asked to do something that is not part of their job</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Benefits have been negotiated or provided for union members such as discounts in certain shops, provision of sporting facilities or clubs.</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Employment where there is a </a:t>
            </a:r>
            <a:r>
              <a:rPr lang="en-US" sz="1700" b="1" dirty="0" smtClean="0">
                <a:solidFill>
                  <a:srgbClr val="FF0000"/>
                </a:solidFill>
                <a:latin typeface="Calibri" panose="020F0502020204030204" pitchFamily="34" charset="0"/>
              </a:rPr>
              <a:t>closed shop</a:t>
            </a:r>
            <a:r>
              <a:rPr lang="en-US" sz="1700" dirty="0" smtClean="0">
                <a:latin typeface="Calibri" panose="020F0502020204030204" pitchFamily="34" charset="0"/>
              </a:rPr>
              <a:t>.</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However, there are disadvantages to an employee of trade union membership:</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Costs money to be a member</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May be required to take industrial action even if they don’t agree.</a:t>
            </a:r>
          </a:p>
          <a:p>
            <a:pPr marL="342900" indent="-342900">
              <a:buClr>
                <a:srgbClr val="00B050"/>
              </a:buClr>
              <a:buFont typeface="Wingdings 3" panose="05040102010807070707" pitchFamily="18" charset="2"/>
              <a:buChar char=""/>
            </a:pPr>
            <a:r>
              <a:rPr lang="en-US" sz="1700" dirty="0" smtClean="0">
                <a:latin typeface="Calibri" panose="020F0502020204030204" pitchFamily="34" charset="0"/>
              </a:rPr>
              <a:t>Trade unions also seek to:</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Put forward their views to the media and influence government decisions, for example the minimum wage legislation and employment laws.</a:t>
            </a:r>
          </a:p>
          <a:p>
            <a:pPr marL="625475" indent="-342900">
              <a:buClr>
                <a:srgbClr val="00B050"/>
              </a:buClr>
              <a:buFont typeface="Arial" panose="020B0604020202020204" pitchFamily="34" charset="0"/>
              <a:buChar char="•"/>
            </a:pPr>
            <a:r>
              <a:rPr lang="en-US" sz="1700" dirty="0" smtClean="0">
                <a:latin typeface="Calibri" panose="020F0502020204030204" pitchFamily="34" charset="0"/>
              </a:rPr>
              <a:t>Improve communications between workers and management.</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88</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6359244"/>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3" y="44624"/>
            <a:ext cx="7661695" cy="625434"/>
          </a:xfrm>
        </p:spPr>
        <p:txBody>
          <a:bodyPr>
            <a:noAutofit/>
          </a:bodyPr>
          <a:lstStyle/>
          <a:p>
            <a:r>
              <a:rPr lang="en-GB" sz="3300" dirty="0" smtClean="0"/>
              <a:t>2.2.4 – Trade Unions – Revision Summary</a:t>
            </a:r>
            <a:endParaRPr lang="en-GB" sz="3300" b="1" dirty="0" smtClean="0"/>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89</a:t>
            </a:r>
            <a:endParaRPr lang="en-GB" sz="2000" b="1" dirty="0">
              <a:latin typeface="Arial" panose="020B0604020202020204" pitchFamily="34" charset="0"/>
              <a:cs typeface="Arial" panose="020B0604020202020204" pitchFamily="34" charset="0"/>
            </a:endParaRPr>
          </a:p>
        </p:txBody>
      </p:sp>
      <p:sp>
        <p:nvSpPr>
          <p:cNvPr id="5" name="Rectangle 4"/>
          <p:cNvSpPr/>
          <p:nvPr/>
        </p:nvSpPr>
        <p:spPr>
          <a:xfrm>
            <a:off x="323849" y="1155809"/>
            <a:ext cx="8496623" cy="461665"/>
          </a:xfrm>
          <a:prstGeom prst="rect">
            <a:avLst/>
          </a:prstGeom>
        </p:spPr>
        <p:txBody>
          <a:bodyPr wrap="square">
            <a:spAutoFit/>
          </a:bodyPr>
          <a:lstStyle/>
          <a:p>
            <a:pPr>
              <a:buClr>
                <a:srgbClr val="00B050"/>
              </a:buClr>
            </a:pPr>
            <a:r>
              <a:rPr lang="en-US" sz="2400" b="1" dirty="0" smtClean="0">
                <a:latin typeface="Calibri" panose="020F0502020204030204" pitchFamily="34" charset="0"/>
              </a:rPr>
              <a:t>Revision Summary – Benefits of joining a Trade Union</a:t>
            </a:r>
          </a:p>
        </p:txBody>
      </p:sp>
      <p:grpSp>
        <p:nvGrpSpPr>
          <p:cNvPr id="7" name="Group 6"/>
          <p:cNvGrpSpPr/>
          <p:nvPr/>
        </p:nvGrpSpPr>
        <p:grpSpPr>
          <a:xfrm>
            <a:off x="4440498" y="4207561"/>
            <a:ext cx="4284404" cy="1278310"/>
            <a:chOff x="3009904" y="5666390"/>
            <a:chExt cx="5295060" cy="1740347"/>
          </a:xfrm>
        </p:grpSpPr>
        <p:sp>
          <p:nvSpPr>
            <p:cNvPr id="9" name="Rounded Rectangle 8"/>
            <p:cNvSpPr/>
            <p:nvPr/>
          </p:nvSpPr>
          <p:spPr>
            <a:xfrm>
              <a:off x="5942673" y="6665152"/>
              <a:ext cx="2362291" cy="74158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Improved conditions of employment</a:t>
              </a:r>
              <a:endParaRPr lang="en-US" sz="1600" dirty="0">
                <a:latin typeface="Calibri" panose="020F0502020204030204" pitchFamily="34" charset="0"/>
              </a:endParaRPr>
            </a:p>
          </p:txBody>
        </p:sp>
        <p:cxnSp>
          <p:nvCxnSpPr>
            <p:cNvPr id="10" name="Straight Arrow Connector 9"/>
            <p:cNvCxnSpPr>
              <a:stCxn id="20" idx="2"/>
              <a:endCxn id="9" idx="0"/>
            </p:cNvCxnSpPr>
            <p:nvPr/>
          </p:nvCxnSpPr>
          <p:spPr>
            <a:xfrm>
              <a:off x="3009904" y="5666390"/>
              <a:ext cx="4113914" cy="9987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4440498" y="1731673"/>
            <a:ext cx="4432152" cy="1751122"/>
            <a:chOff x="5342916" y="6400976"/>
            <a:chExt cx="5357240" cy="4381641"/>
          </a:xfrm>
        </p:grpSpPr>
        <p:sp>
          <p:nvSpPr>
            <p:cNvPr id="12" name="Rounded Rectangle 11"/>
            <p:cNvSpPr/>
            <p:nvPr/>
          </p:nvSpPr>
          <p:spPr>
            <a:xfrm>
              <a:off x="7625066" y="6400976"/>
              <a:ext cx="3075090" cy="19047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Improved communications between employees and management</a:t>
              </a:r>
              <a:endParaRPr lang="en-US" sz="1600" dirty="0">
                <a:latin typeface="Calibri" panose="020F0502020204030204" pitchFamily="34" charset="0"/>
              </a:endParaRPr>
            </a:p>
          </p:txBody>
        </p:sp>
        <p:cxnSp>
          <p:nvCxnSpPr>
            <p:cNvPr id="13" name="Straight Arrow Connector 12"/>
            <p:cNvCxnSpPr>
              <a:stCxn id="20" idx="0"/>
              <a:endCxn id="12" idx="2"/>
            </p:cNvCxnSpPr>
            <p:nvPr/>
          </p:nvCxnSpPr>
          <p:spPr>
            <a:xfrm flipV="1">
              <a:off x="5342916" y="8305701"/>
              <a:ext cx="3819696" cy="2476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81565" y="1700808"/>
            <a:ext cx="4058933" cy="1781987"/>
            <a:chOff x="-384850" y="4090989"/>
            <a:chExt cx="5281672" cy="2550694"/>
          </a:xfrm>
        </p:grpSpPr>
        <p:sp>
          <p:nvSpPr>
            <p:cNvPr id="15" name="Rounded Rectangle 14"/>
            <p:cNvSpPr/>
            <p:nvPr/>
          </p:nvSpPr>
          <p:spPr>
            <a:xfrm>
              <a:off x="-384850" y="4090989"/>
              <a:ext cx="2173283" cy="110569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Representation in grievances with management</a:t>
              </a:r>
              <a:endParaRPr lang="en-US" sz="1200" dirty="0">
                <a:latin typeface="Calibri" panose="020F0502020204030204" pitchFamily="34" charset="0"/>
              </a:endParaRPr>
            </a:p>
          </p:txBody>
        </p:sp>
        <p:cxnSp>
          <p:nvCxnSpPr>
            <p:cNvPr id="16" name="Straight Arrow Connector 15"/>
            <p:cNvCxnSpPr>
              <a:stCxn id="20" idx="0"/>
              <a:endCxn id="15" idx="2"/>
            </p:cNvCxnSpPr>
            <p:nvPr/>
          </p:nvCxnSpPr>
          <p:spPr>
            <a:xfrm flipH="1" flipV="1">
              <a:off x="701792" y="5196686"/>
              <a:ext cx="4195030" cy="14449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395537" y="4207562"/>
            <a:ext cx="4044961" cy="1237663"/>
            <a:chOff x="4028106" y="5998220"/>
            <a:chExt cx="5263498" cy="1771569"/>
          </a:xfrm>
        </p:grpSpPr>
        <p:sp>
          <p:nvSpPr>
            <p:cNvPr id="18" name="Rounded Rectangle 17"/>
            <p:cNvSpPr/>
            <p:nvPr/>
          </p:nvSpPr>
          <p:spPr>
            <a:xfrm>
              <a:off x="4028106" y="7067120"/>
              <a:ext cx="2904185" cy="70266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Services such as insurance, social facilities</a:t>
              </a:r>
              <a:endParaRPr lang="en-US" sz="1600" dirty="0">
                <a:latin typeface="Calibri" panose="020F0502020204030204" pitchFamily="34" charset="0"/>
              </a:endParaRPr>
            </a:p>
          </p:txBody>
        </p:sp>
        <p:cxnSp>
          <p:nvCxnSpPr>
            <p:cNvPr id="19" name="Straight Arrow Connector 18"/>
            <p:cNvCxnSpPr>
              <a:stCxn id="20" idx="2"/>
              <a:endCxn id="18" idx="0"/>
            </p:cNvCxnSpPr>
            <p:nvPr/>
          </p:nvCxnSpPr>
          <p:spPr>
            <a:xfrm flipH="1">
              <a:off x="5480199" y="5998220"/>
              <a:ext cx="3811405" cy="106890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Rounded Rectangle 19"/>
          <p:cNvSpPr/>
          <p:nvPr/>
        </p:nvSpPr>
        <p:spPr>
          <a:xfrm>
            <a:off x="3228876" y="3482795"/>
            <a:ext cx="2423244" cy="724767"/>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BENEFITS OF JOINING A TRADE UNION</a:t>
            </a:r>
            <a:endParaRPr lang="en-US" b="1" dirty="0">
              <a:latin typeface="Calibri" panose="020F0502020204030204" pitchFamily="34" charset="0"/>
            </a:endParaRPr>
          </a:p>
        </p:txBody>
      </p:sp>
      <p:sp>
        <p:nvSpPr>
          <p:cNvPr id="21" name="Rounded Rectangle 20"/>
          <p:cNvSpPr/>
          <p:nvPr/>
        </p:nvSpPr>
        <p:spPr>
          <a:xfrm>
            <a:off x="2255018" y="5541778"/>
            <a:ext cx="2028950" cy="49090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Possible influence on Government decisions</a:t>
            </a:r>
            <a:endParaRPr lang="en-US" sz="1600" dirty="0">
              <a:latin typeface="Calibri" panose="020F0502020204030204" pitchFamily="34" charset="0"/>
            </a:endParaRPr>
          </a:p>
        </p:txBody>
      </p:sp>
      <p:sp>
        <p:nvSpPr>
          <p:cNvPr id="22" name="Rounded Rectangle 21"/>
          <p:cNvSpPr/>
          <p:nvPr/>
        </p:nvSpPr>
        <p:spPr>
          <a:xfrm>
            <a:off x="4599708" y="5517232"/>
            <a:ext cx="1844500" cy="49090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smtClean="0">
                <a:latin typeface="Calibri" panose="020F0502020204030204" pitchFamily="34" charset="0"/>
              </a:rPr>
              <a:t>Employment if there is a closed shop</a:t>
            </a:r>
            <a:endParaRPr lang="en-US" sz="1600" dirty="0">
              <a:latin typeface="Calibri" panose="020F0502020204030204" pitchFamily="34" charset="0"/>
            </a:endParaRPr>
          </a:p>
        </p:txBody>
      </p:sp>
      <p:sp>
        <p:nvSpPr>
          <p:cNvPr id="23" name="Rounded Rectangle 22"/>
          <p:cNvSpPr/>
          <p:nvPr/>
        </p:nvSpPr>
        <p:spPr>
          <a:xfrm>
            <a:off x="3518248" y="1700808"/>
            <a:ext cx="1844500" cy="79061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dirty="0" smtClean="0">
                <a:latin typeface="Calibri" panose="020F0502020204030204" pitchFamily="34" charset="0"/>
              </a:rPr>
              <a:t>Advice if dismissed (unfairly or made redundant)</a:t>
            </a:r>
            <a:endParaRPr lang="en-US" sz="1600" dirty="0">
              <a:latin typeface="Calibri" panose="020F0502020204030204" pitchFamily="34" charset="0"/>
            </a:endParaRPr>
          </a:p>
        </p:txBody>
      </p:sp>
      <p:cxnSp>
        <p:nvCxnSpPr>
          <p:cNvPr id="24" name="Straight Arrow Connector 23"/>
          <p:cNvCxnSpPr>
            <a:stCxn id="20" idx="0"/>
            <a:endCxn id="23" idx="2"/>
          </p:cNvCxnSpPr>
          <p:nvPr/>
        </p:nvCxnSpPr>
        <p:spPr>
          <a:xfrm flipV="1">
            <a:off x="4440498" y="2491418"/>
            <a:ext cx="0" cy="9913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 idx="2"/>
            <a:endCxn id="22" idx="0"/>
          </p:cNvCxnSpPr>
          <p:nvPr/>
        </p:nvCxnSpPr>
        <p:spPr>
          <a:xfrm>
            <a:off x="4440498" y="4207562"/>
            <a:ext cx="1081460" cy="130967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0" idx="2"/>
            <a:endCxn id="21" idx="0"/>
          </p:cNvCxnSpPr>
          <p:nvPr/>
        </p:nvCxnSpPr>
        <p:spPr>
          <a:xfrm flipH="1">
            <a:off x="3269493" y="4207562"/>
            <a:ext cx="1171005" cy="13342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7370940" y="2924944"/>
            <a:ext cx="1305516" cy="3551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Improved Pay</a:t>
            </a:r>
            <a:endParaRPr lang="en-US" sz="1600" dirty="0">
              <a:latin typeface="Calibri" panose="020F0502020204030204" pitchFamily="34" charset="0"/>
            </a:endParaRPr>
          </a:p>
        </p:txBody>
      </p:sp>
      <p:sp>
        <p:nvSpPr>
          <p:cNvPr id="28" name="Rounded Rectangle 27"/>
          <p:cNvSpPr/>
          <p:nvPr/>
        </p:nvSpPr>
        <p:spPr>
          <a:xfrm>
            <a:off x="7305664" y="3845179"/>
            <a:ext cx="1436068" cy="5199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Advice if unfairly treated</a:t>
            </a:r>
            <a:endParaRPr lang="en-US" sz="1600" dirty="0">
              <a:latin typeface="Calibri" panose="020F0502020204030204" pitchFamily="34" charset="0"/>
            </a:endParaRPr>
          </a:p>
        </p:txBody>
      </p:sp>
      <p:sp>
        <p:nvSpPr>
          <p:cNvPr id="29" name="Rounded Rectangle 28"/>
          <p:cNvSpPr/>
          <p:nvPr/>
        </p:nvSpPr>
        <p:spPr>
          <a:xfrm>
            <a:off x="419199" y="3084594"/>
            <a:ext cx="1305516" cy="47265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Strength in numbers</a:t>
            </a:r>
            <a:endParaRPr lang="en-US" sz="1600" dirty="0">
              <a:latin typeface="Calibri" panose="020F0502020204030204" pitchFamily="34" charset="0"/>
            </a:endParaRPr>
          </a:p>
        </p:txBody>
      </p:sp>
      <p:sp>
        <p:nvSpPr>
          <p:cNvPr id="30" name="Rounded Rectangle 29"/>
          <p:cNvSpPr/>
          <p:nvPr/>
        </p:nvSpPr>
        <p:spPr>
          <a:xfrm>
            <a:off x="314077" y="3886930"/>
            <a:ext cx="1737643" cy="5199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1600" dirty="0" smtClean="0">
                <a:latin typeface="Calibri" panose="020F0502020204030204" pitchFamily="34" charset="0"/>
              </a:rPr>
              <a:t>Improved working conditions</a:t>
            </a:r>
            <a:endParaRPr lang="en-US" sz="1600" dirty="0">
              <a:latin typeface="Calibri" panose="020F0502020204030204" pitchFamily="34" charset="0"/>
            </a:endParaRPr>
          </a:p>
        </p:txBody>
      </p:sp>
      <p:cxnSp>
        <p:nvCxnSpPr>
          <p:cNvPr id="31" name="Straight Arrow Connector 30"/>
          <p:cNvCxnSpPr>
            <a:stCxn id="20" idx="1"/>
            <a:endCxn id="30" idx="3"/>
          </p:cNvCxnSpPr>
          <p:nvPr/>
        </p:nvCxnSpPr>
        <p:spPr>
          <a:xfrm flipH="1">
            <a:off x="2051720" y="3845179"/>
            <a:ext cx="1177156" cy="3017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0" idx="1"/>
            <a:endCxn id="29" idx="3"/>
          </p:cNvCxnSpPr>
          <p:nvPr/>
        </p:nvCxnSpPr>
        <p:spPr>
          <a:xfrm flipH="1" flipV="1">
            <a:off x="1724715" y="3320924"/>
            <a:ext cx="1504161" cy="5242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0" idx="3"/>
            <a:endCxn id="27" idx="1"/>
          </p:cNvCxnSpPr>
          <p:nvPr/>
        </p:nvCxnSpPr>
        <p:spPr>
          <a:xfrm flipV="1">
            <a:off x="5652120" y="3102502"/>
            <a:ext cx="1718820" cy="7426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0" idx="3"/>
            <a:endCxn id="28" idx="1"/>
          </p:cNvCxnSpPr>
          <p:nvPr/>
        </p:nvCxnSpPr>
        <p:spPr>
          <a:xfrm>
            <a:off x="5652120" y="3845179"/>
            <a:ext cx="1653544" cy="2599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712814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2.2.4 – Activity 7.7 - Trade Unions</a:t>
            </a:r>
            <a:endParaRPr lang="en-GB" sz="3600" b="1" dirty="0" smtClean="0"/>
          </a:p>
        </p:txBody>
      </p:sp>
      <p:sp>
        <p:nvSpPr>
          <p:cNvPr id="8" name="Rectangle 7"/>
          <p:cNvSpPr/>
          <p:nvPr/>
        </p:nvSpPr>
        <p:spPr>
          <a:xfrm>
            <a:off x="323849" y="1155809"/>
            <a:ext cx="6948303" cy="5456878"/>
          </a:xfrm>
          <a:prstGeom prst="rect">
            <a:avLst/>
          </a:prstGeom>
        </p:spPr>
        <p:txBody>
          <a:bodyPr wrap="square">
            <a:spAutoFit/>
          </a:bodyPr>
          <a:lstStyle/>
          <a:p>
            <a:pPr>
              <a:buClr>
                <a:srgbClr val="00B050"/>
              </a:buClr>
            </a:pPr>
            <a:r>
              <a:rPr lang="en-US" sz="1660" b="1" dirty="0" smtClean="0">
                <a:solidFill>
                  <a:srgbClr val="FF0000"/>
                </a:solidFill>
                <a:latin typeface="Calibri" panose="020F0502020204030204" pitchFamily="34" charset="0"/>
              </a:rPr>
              <a:t>Activity 7.7 – Trade unions</a:t>
            </a:r>
          </a:p>
          <a:p>
            <a:pPr marL="342900" indent="-342900">
              <a:buClr>
                <a:srgbClr val="00B050"/>
              </a:buClr>
              <a:buFont typeface="Wingdings 3" panose="05040102010807070707" pitchFamily="18" charset="2"/>
              <a:buChar char=""/>
            </a:pPr>
            <a:r>
              <a:rPr lang="en-US" sz="1660" dirty="0" err="1" smtClean="0">
                <a:solidFill>
                  <a:srgbClr val="FF0000"/>
                </a:solidFill>
                <a:latin typeface="Calibri" panose="020F0502020204030204" pitchFamily="34" charset="0"/>
              </a:rPr>
              <a:t>Sallah</a:t>
            </a:r>
            <a:r>
              <a:rPr lang="en-US" sz="1660" dirty="0" smtClean="0">
                <a:solidFill>
                  <a:srgbClr val="FF0000"/>
                </a:solidFill>
                <a:latin typeface="Calibri" panose="020F0502020204030204" pitchFamily="34" charset="0"/>
              </a:rPr>
              <a:t> has just started working as an Administrative Assistant in a government department and has been asked if he wants to join the Trade Union that represents the workers in that department. He does not know what to do as he knows nothing about trade unions. Write him a letter outlining the advantages and disadvantages of joining a trade union. Include a recommendation to </a:t>
            </a:r>
            <a:r>
              <a:rPr lang="en-US" sz="1660" dirty="0" err="1" smtClean="0">
                <a:solidFill>
                  <a:srgbClr val="FF0000"/>
                </a:solidFill>
                <a:latin typeface="Calibri" panose="020F0502020204030204" pitchFamily="34" charset="0"/>
              </a:rPr>
              <a:t>Sallah</a:t>
            </a:r>
            <a:r>
              <a:rPr lang="en-US" sz="1660" dirty="0" smtClean="0">
                <a:solidFill>
                  <a:srgbClr val="FF0000"/>
                </a:solidFill>
                <a:latin typeface="Calibri" panose="020F0502020204030204" pitchFamily="34" charset="0"/>
              </a:rPr>
              <a:t> as to whether to join the union or not.</a:t>
            </a:r>
          </a:p>
          <a:p>
            <a:pPr>
              <a:buClr>
                <a:srgbClr val="00B050"/>
              </a:buClr>
            </a:pPr>
            <a:r>
              <a:rPr lang="en-US" sz="1660" b="1" dirty="0" smtClean="0">
                <a:latin typeface="Calibri" panose="020F0502020204030204" pitchFamily="34" charset="0"/>
              </a:rPr>
              <a:t>International Business in Focus</a:t>
            </a:r>
          </a:p>
          <a:p>
            <a:pPr marL="342900" indent="-342900">
              <a:buClr>
                <a:srgbClr val="00B050"/>
              </a:buClr>
              <a:buFont typeface="Wingdings 3" panose="05040102010807070707" pitchFamily="18" charset="2"/>
              <a:buChar char=""/>
            </a:pPr>
            <a:r>
              <a:rPr lang="en-US" sz="1660" dirty="0" smtClean="0">
                <a:latin typeface="Calibri" panose="020F0502020204030204" pitchFamily="34" charset="0"/>
              </a:rPr>
              <a:t>Chelsea Football Club has just appointed a new manager. The club has not been winning many games and the owner decided to sack the old manager and employ a new one. The original manager did not tell the players what to do, he would ask them for their opinions on the game and which players the captain thought should play in the next games.</a:t>
            </a:r>
            <a:br>
              <a:rPr lang="en-US" sz="1660" dirty="0" smtClean="0">
                <a:latin typeface="Calibri" panose="020F0502020204030204" pitchFamily="34" charset="0"/>
              </a:rPr>
            </a:br>
            <a:r>
              <a:rPr lang="en-US" sz="1660" dirty="0" smtClean="0">
                <a:latin typeface="Calibri" panose="020F0502020204030204" pitchFamily="34" charset="0"/>
              </a:rPr>
              <a:t>‘I am a professional footballer and I know what I am talking about’, said one of the players.</a:t>
            </a:r>
          </a:p>
          <a:p>
            <a:pPr marL="342900" indent="-342900">
              <a:buClr>
                <a:srgbClr val="00B050"/>
              </a:buClr>
              <a:buFont typeface="Wingdings 3" panose="05040102010807070707" pitchFamily="18" charset="2"/>
              <a:buChar char=""/>
            </a:pPr>
            <a:r>
              <a:rPr lang="en-US" sz="1660" dirty="0" smtClean="0">
                <a:latin typeface="Calibri" panose="020F0502020204030204" pitchFamily="34" charset="0"/>
              </a:rPr>
              <a:t>The owner thinks it is time for a new approach to managing and leading the players.</a:t>
            </a:r>
          </a:p>
          <a:p>
            <a:pPr>
              <a:buClr>
                <a:srgbClr val="00B050"/>
              </a:buClr>
            </a:pPr>
            <a:r>
              <a:rPr lang="en-US" sz="1660" b="1" dirty="0" smtClean="0">
                <a:latin typeface="Calibri" panose="020F0502020204030204" pitchFamily="34" charset="0"/>
              </a:rPr>
              <a:t>Discussion Points</a:t>
            </a:r>
          </a:p>
          <a:p>
            <a:pPr marL="517525" indent="-234950">
              <a:buClr>
                <a:srgbClr val="00B050"/>
              </a:buClr>
              <a:buFont typeface="Arial" panose="020B0604020202020204" pitchFamily="34" charset="0"/>
              <a:buChar char="•"/>
            </a:pPr>
            <a:r>
              <a:rPr lang="en-US" sz="1660" dirty="0" smtClean="0">
                <a:latin typeface="Calibri" panose="020F0502020204030204" pitchFamily="34" charset="0"/>
              </a:rPr>
              <a:t>What type of leadership style did the original manager use?</a:t>
            </a:r>
          </a:p>
          <a:p>
            <a:pPr marL="517525" indent="-234950">
              <a:buClr>
                <a:srgbClr val="00B050"/>
              </a:buClr>
              <a:buFont typeface="Arial" panose="020B0604020202020204" pitchFamily="34" charset="0"/>
              <a:buChar char="•"/>
            </a:pPr>
            <a:r>
              <a:rPr lang="en-US" sz="1660" dirty="0" smtClean="0">
                <a:latin typeface="Calibri" panose="020F0502020204030204" pitchFamily="34" charset="0"/>
              </a:rPr>
              <a:t>Why does the owner want a new manager with a new leadership style?</a:t>
            </a:r>
          </a:p>
          <a:p>
            <a:pPr marL="517525" indent="-234950">
              <a:buClr>
                <a:srgbClr val="00B050"/>
              </a:buClr>
              <a:buFont typeface="Arial" panose="020B0604020202020204" pitchFamily="34" charset="0"/>
              <a:buChar char="•"/>
            </a:pPr>
            <a:r>
              <a:rPr lang="en-US" sz="1660" dirty="0" smtClean="0">
                <a:latin typeface="Calibri" panose="020F0502020204030204" pitchFamily="34" charset="0"/>
              </a:rPr>
              <a:t>How might the players react to the new style?</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89</a:t>
            </a:r>
            <a:endParaRPr lang="en-GB" sz="2000" b="1" dirty="0">
              <a:latin typeface="Arial" panose="020B0604020202020204" pitchFamily="34" charset="0"/>
              <a:cs typeface="Arial" panose="020B0604020202020204" pitchFamily="34" charset="0"/>
            </a:endParaRPr>
          </a:p>
        </p:txBody>
      </p:sp>
      <p:pic>
        <p:nvPicPr>
          <p:cNvPr id="21506" name="Picture 2" descr="http://i.telegraph.co.uk/multimedia/archive/02776/happyjose_2776075b.jpg"/>
          <p:cNvPicPr>
            <a:picLocks noChangeAspect="1" noChangeArrowheads="1"/>
          </p:cNvPicPr>
          <p:nvPr/>
        </p:nvPicPr>
        <p:blipFill rotWithShape="1">
          <a:blip r:embed="rId3">
            <a:extLst>
              <a:ext uri="{28A0092B-C50C-407E-A947-70E740481C1C}">
                <a14:useLocalDpi xmlns:a14="http://schemas.microsoft.com/office/drawing/2010/main" val="0"/>
              </a:ext>
            </a:extLst>
          </a:blip>
          <a:srcRect l="23441" r="21689" b="8187"/>
          <a:stretch/>
        </p:blipFill>
        <p:spPr bwMode="auto">
          <a:xfrm>
            <a:off x="7272152" y="1523834"/>
            <a:ext cx="1548320" cy="161713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1508" name="Picture 4" descr="https://upload.wikimedia.org/wikipedia/commons/5/5c/Guus_Hiddink_201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50" r="37092" b="23338"/>
          <a:stretch/>
        </p:blipFill>
        <p:spPr bwMode="auto">
          <a:xfrm>
            <a:off x="7272152" y="3402510"/>
            <a:ext cx="1548320" cy="168267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 name="Picture 1">
            <a:hlinkClick r:id="rId5"/>
          </p:cNvPr>
          <p:cNvPicPr>
            <a:picLocks noChangeAspect="1"/>
          </p:cNvPicPr>
          <p:nvPr/>
        </p:nvPicPr>
        <p:blipFill rotWithShape="1">
          <a:blip r:embed="rId6"/>
          <a:srcRect l="43359" t="48031" r="7386" b="5274"/>
          <a:stretch/>
        </p:blipFill>
        <p:spPr>
          <a:xfrm>
            <a:off x="7199282" y="5301208"/>
            <a:ext cx="1621189" cy="86409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85516512"/>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2.2 – Exam Styles Questions – Paper 1</a:t>
            </a:r>
            <a:endParaRPr lang="en-GB" sz="3600" b="1" dirty="0" smtClean="0"/>
          </a:p>
        </p:txBody>
      </p:sp>
      <p:sp>
        <p:nvSpPr>
          <p:cNvPr id="8" name="Rectangle 7"/>
          <p:cNvSpPr/>
          <p:nvPr/>
        </p:nvSpPr>
        <p:spPr>
          <a:xfrm>
            <a:off x="323849" y="1155809"/>
            <a:ext cx="8496623" cy="5509200"/>
          </a:xfrm>
          <a:prstGeom prst="rect">
            <a:avLst/>
          </a:prstGeom>
        </p:spPr>
        <p:txBody>
          <a:bodyPr wrap="square">
            <a:spAutoFit/>
          </a:bodyPr>
          <a:lstStyle/>
          <a:p>
            <a:pPr>
              <a:buClr>
                <a:srgbClr val="00B050"/>
              </a:buClr>
            </a:pPr>
            <a:r>
              <a:rPr lang="en-US" sz="2200" b="1" dirty="0" smtClean="0">
                <a:solidFill>
                  <a:srgbClr val="FF0000"/>
                </a:solidFill>
                <a:latin typeface="Calibri" panose="020F0502020204030204" pitchFamily="34" charset="0"/>
              </a:rPr>
              <a:t>Unit 02 - Exam Styles Questions – Paper 1</a:t>
            </a:r>
          </a:p>
          <a:p>
            <a:pPr marL="349250" indent="-349250">
              <a:buClr>
                <a:srgbClr val="00B050"/>
              </a:buClr>
              <a:buFont typeface="+mj-lt"/>
              <a:buAutoNum type="arabicPeriod"/>
            </a:pPr>
            <a:r>
              <a:rPr lang="en-US" sz="2200" dirty="0" smtClean="0">
                <a:solidFill>
                  <a:srgbClr val="FF0000"/>
                </a:solidFill>
                <a:latin typeface="Calibri" panose="020F0502020204030204" pitchFamily="34" charset="0"/>
              </a:rPr>
              <a:t>Lamis awns a business which produces office furniture. She employs 100 workers in the Operations Department and 15 workers in the offices. Lamis believes in a democratic leadership style. Lamis says that being a good manager is very important to the success of the business. She sees no need for any of her workers to join a Trade Union.</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What is meant by a ‘democratic leadership style’?	[2]</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Identify </a:t>
            </a:r>
            <a:r>
              <a:rPr lang="en-US" sz="2200" b="1" dirty="0" smtClean="0">
                <a:solidFill>
                  <a:srgbClr val="FF0000"/>
                </a:solidFill>
                <a:latin typeface="Calibri" panose="020F0502020204030204" pitchFamily="34" charset="0"/>
              </a:rPr>
              <a:t>two</a:t>
            </a:r>
            <a:r>
              <a:rPr lang="en-US" sz="2200" dirty="0" smtClean="0">
                <a:solidFill>
                  <a:srgbClr val="FF0000"/>
                </a:solidFill>
                <a:latin typeface="Calibri" panose="020F0502020204030204" pitchFamily="34" charset="0"/>
              </a:rPr>
              <a:t> examples of other leadership styles </a:t>
            </a:r>
            <a:r>
              <a:rPr lang="en-US" sz="2200" dirty="0">
                <a:solidFill>
                  <a:srgbClr val="FF0000"/>
                </a:solidFill>
                <a:latin typeface="Calibri" panose="020F0502020204030204" pitchFamily="34" charset="0"/>
              </a:rPr>
              <a:t>Lamis </a:t>
            </a:r>
            <a:r>
              <a:rPr lang="en-US" sz="2200" dirty="0" smtClean="0">
                <a:solidFill>
                  <a:srgbClr val="FF0000"/>
                </a:solidFill>
                <a:latin typeface="Calibri" panose="020F0502020204030204" pitchFamily="34" charset="0"/>
              </a:rPr>
              <a:t>could use.	[2]</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Identify and explain </a:t>
            </a:r>
            <a:r>
              <a:rPr lang="en-US" sz="2200" b="1" dirty="0">
                <a:solidFill>
                  <a:srgbClr val="FF0000"/>
                </a:solidFill>
                <a:latin typeface="Calibri" panose="020F0502020204030204" pitchFamily="34" charset="0"/>
              </a:rPr>
              <a:t>two</a:t>
            </a:r>
            <a:r>
              <a:rPr lang="en-US" sz="2200" dirty="0">
                <a:solidFill>
                  <a:srgbClr val="FF0000"/>
                </a:solidFill>
                <a:latin typeface="Calibri" panose="020F0502020204030204" pitchFamily="34" charset="0"/>
              </a:rPr>
              <a:t> </a:t>
            </a:r>
            <a:r>
              <a:rPr lang="en-US" sz="2200" dirty="0" smtClean="0">
                <a:solidFill>
                  <a:srgbClr val="FF0000"/>
                </a:solidFill>
                <a:latin typeface="Calibri" panose="020F0502020204030204" pitchFamily="34" charset="0"/>
              </a:rPr>
              <a:t>roles/tasks Lamis undertakes as the manager.	[4]</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Identify and explain </a:t>
            </a:r>
            <a:r>
              <a:rPr lang="en-US" sz="2200" b="1" dirty="0" smtClean="0">
                <a:solidFill>
                  <a:srgbClr val="FF0000"/>
                </a:solidFill>
                <a:latin typeface="Calibri" panose="020F0502020204030204" pitchFamily="34" charset="0"/>
              </a:rPr>
              <a:t>two </a:t>
            </a:r>
            <a:r>
              <a:rPr lang="en-US" sz="2200" dirty="0" smtClean="0">
                <a:solidFill>
                  <a:srgbClr val="FF0000"/>
                </a:solidFill>
                <a:latin typeface="Calibri" panose="020F0502020204030204" pitchFamily="34" charset="0"/>
              </a:rPr>
              <a:t>reasons why having a good manager is important to the business.	[6]</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Do you think Lamis is right to say that her workers do not need to join a trade union? Justify your answer.	[6]</a:t>
            </a:r>
          </a:p>
        </p:txBody>
      </p:sp>
      <p:sp>
        <p:nvSpPr>
          <p:cNvPr id="6" name="Round Same Side Corner Rectangle 5">
            <a:hlinkClick r:id="" action="ppaction://noaction"/>
          </p:cNvPr>
          <p:cNvSpPr/>
          <p:nvPr/>
        </p:nvSpPr>
        <p:spPr>
          <a:xfrm>
            <a:off x="630019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90</a:t>
            </a:r>
            <a:endParaRPr lang="en-GB" sz="2000" b="1" dirty="0">
              <a:latin typeface="Arial" panose="020B0604020202020204" pitchFamily="34" charset="0"/>
              <a:cs typeface="Arial" panose="020B0604020202020204" pitchFamily="34" charset="0"/>
            </a:endParaRPr>
          </a:p>
        </p:txBody>
      </p:sp>
      <p:sp>
        <p:nvSpPr>
          <p:cNvPr id="9" name="TextBox 8">
            <a:hlinkClick r:id="rId3" action="ppaction://hlinkfile"/>
          </p:cNvPr>
          <p:cNvSpPr txBox="1"/>
          <p:nvPr/>
        </p:nvSpPr>
        <p:spPr>
          <a:xfrm>
            <a:off x="8460432" y="4653136"/>
            <a:ext cx="360040" cy="707886"/>
          </a:xfrm>
          <a:prstGeom prst="rect">
            <a:avLst/>
          </a:prstGeom>
          <a:noFill/>
        </p:spPr>
        <p:txBody>
          <a:bodyPr wrap="squar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2191289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2800" dirty="0">
                <a:latin typeface="Arial" panose="020B0604020202020204" pitchFamily="34" charset="0"/>
                <a:cs typeface="Arial" panose="020B0604020202020204" pitchFamily="34" charset="0"/>
              </a:rPr>
              <a:t>Relationship between assessment objectives and components The approximate weightings allocated to each of the assessment objectives are </a:t>
            </a:r>
            <a:r>
              <a:rPr lang="en-US" sz="2800" dirty="0" err="1">
                <a:latin typeface="Arial" panose="020B0604020202020204" pitchFamily="34" charset="0"/>
                <a:cs typeface="Arial" panose="020B0604020202020204" pitchFamily="34" charset="0"/>
              </a:rPr>
              <a:t>summarised</a:t>
            </a:r>
            <a:r>
              <a:rPr lang="en-US" sz="2800" dirty="0">
                <a:latin typeface="Arial" panose="020B0604020202020204" pitchFamily="34" charset="0"/>
                <a:cs typeface="Arial" panose="020B0604020202020204" pitchFamily="34" charset="0"/>
              </a:rPr>
              <a:t> below.</a:t>
            </a:r>
            <a:endParaRPr lang="en-US" sz="28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graphicFrame>
        <p:nvGraphicFramePr>
          <p:cNvPr id="2" name="Table 1"/>
          <p:cNvGraphicFramePr>
            <a:graphicFrameLocks noGrp="1"/>
          </p:cNvGraphicFramePr>
          <p:nvPr>
            <p:extLst>
              <p:ext uri="{D42A27DB-BD31-4B8C-83A1-F6EECF244321}">
                <p14:modId xmlns:p14="http://schemas.microsoft.com/office/powerpoint/2010/main" val="2432038194"/>
              </p:ext>
            </p:extLst>
          </p:nvPr>
        </p:nvGraphicFramePr>
        <p:xfrm>
          <a:off x="323528" y="3068960"/>
          <a:ext cx="8400256" cy="2590800"/>
        </p:xfrm>
        <a:graphic>
          <a:graphicData uri="http://schemas.openxmlformats.org/drawingml/2006/table">
            <a:tbl>
              <a:tblPr firstRow="1" bandRow="1">
                <a:tableStyleId>{F5AB1C69-6EDB-4FF4-983F-18BD219EF322}</a:tableStyleId>
              </a:tblPr>
              <a:tblGrid>
                <a:gridCol w="3071664"/>
                <a:gridCol w="1584176"/>
                <a:gridCol w="1296144"/>
                <a:gridCol w="2448272"/>
              </a:tblGrid>
              <a:tr h="273630">
                <a:tc>
                  <a:txBody>
                    <a:bodyPr/>
                    <a:lstStyle/>
                    <a:p>
                      <a:r>
                        <a:rPr lang="en-US" sz="2000" dirty="0" smtClean="0">
                          <a:latin typeface="Arial" panose="020B0604020202020204" pitchFamily="34" charset="0"/>
                          <a:cs typeface="Arial" panose="020B0604020202020204" pitchFamily="34" charset="0"/>
                        </a:rPr>
                        <a:t>Assessment Objective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1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2 </a:t>
                      </a:r>
                      <a:endParaRPr lang="en-GB" sz="20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Weighting for qualification</a:t>
                      </a:r>
                    </a:p>
                  </a:txBody>
                  <a:tcPr/>
                </a:tc>
              </a:tr>
              <a:tr h="273630">
                <a:tc>
                  <a:txBody>
                    <a:bodyPr/>
                    <a:lstStyle/>
                    <a:p>
                      <a:r>
                        <a:rPr lang="en-US" sz="2000" dirty="0" smtClean="0">
                          <a:latin typeface="Arial" panose="020B0604020202020204" pitchFamily="34" charset="0"/>
                          <a:cs typeface="Arial" panose="020B0604020202020204" pitchFamily="34" charset="0"/>
                        </a:rPr>
                        <a:t>AO1: Knowledge and understanding </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AO2: Application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AO3: Analysis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AO4: Evaluation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17964320"/>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a:stCxn id="40" idx="2"/>
          </p:cNvCxnSpPr>
          <p:nvPr/>
        </p:nvCxnSpPr>
        <p:spPr>
          <a:xfrm flipV="1">
            <a:off x="3119249" y="2204865"/>
            <a:ext cx="12591" cy="1800199"/>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840257" y="2204864"/>
            <a:ext cx="0" cy="1686054"/>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074" name="Title 1"/>
          <p:cNvSpPr>
            <a:spLocks noGrp="1"/>
          </p:cNvSpPr>
          <p:nvPr>
            <p:ph type="title"/>
          </p:nvPr>
        </p:nvSpPr>
        <p:spPr>
          <a:xfrm>
            <a:off x="107504" y="44624"/>
            <a:ext cx="7416824" cy="625434"/>
          </a:xfrm>
        </p:spPr>
        <p:txBody>
          <a:bodyPr>
            <a:noAutofit/>
          </a:bodyPr>
          <a:lstStyle/>
          <a:p>
            <a:r>
              <a:rPr lang="en-GB" sz="3600" dirty="0" smtClean="0"/>
              <a:t>2.2 – Exam Styles Questions – Paper 1</a:t>
            </a:r>
            <a:endParaRPr lang="en-GB" sz="3600" b="1" dirty="0" smtClean="0"/>
          </a:p>
        </p:txBody>
      </p:sp>
      <p:sp>
        <p:nvSpPr>
          <p:cNvPr id="8" name="Rectangle 7"/>
          <p:cNvSpPr/>
          <p:nvPr/>
        </p:nvSpPr>
        <p:spPr>
          <a:xfrm>
            <a:off x="323849" y="1155809"/>
            <a:ext cx="8496623" cy="5509200"/>
          </a:xfrm>
          <a:prstGeom prst="rect">
            <a:avLst/>
          </a:prstGeom>
        </p:spPr>
        <p:txBody>
          <a:bodyPr wrap="square">
            <a:spAutoFit/>
          </a:bodyPr>
          <a:lstStyle/>
          <a:p>
            <a:pPr marL="288925" indent="-288925">
              <a:buClr>
                <a:srgbClr val="00B050"/>
              </a:buClr>
              <a:buFont typeface="+mj-lt"/>
              <a:buAutoNum type="arabicPeriod" startAt="2"/>
            </a:pPr>
            <a:r>
              <a:rPr lang="en-US" sz="1600" dirty="0" smtClean="0">
                <a:solidFill>
                  <a:srgbClr val="FF0000"/>
                </a:solidFill>
                <a:latin typeface="Calibri" panose="020F0502020204030204" pitchFamily="34" charset="0"/>
              </a:rPr>
              <a:t>The following organisational chart is for TMG. It is a private limited company which runs a chain of supermarkets. The organisational chart shows the hierarchy structure of the business.</a:t>
            </a:r>
          </a:p>
          <a:p>
            <a:pPr>
              <a:buClr>
                <a:srgbClr val="00B050"/>
              </a:buClr>
            </a:pPr>
            <a:endParaRPr lang="en-US" sz="1600" dirty="0">
              <a:solidFill>
                <a:srgbClr val="FF0000"/>
              </a:solidFill>
              <a:latin typeface="Calibri" panose="020F0502020204030204" pitchFamily="34" charset="0"/>
            </a:endParaRPr>
          </a:p>
          <a:p>
            <a:pPr>
              <a:buClr>
                <a:srgbClr val="00B050"/>
              </a:buClr>
            </a:pPr>
            <a:endParaRPr lang="en-US" sz="1600" dirty="0" smtClean="0">
              <a:solidFill>
                <a:srgbClr val="FF0000"/>
              </a:solidFill>
              <a:latin typeface="Calibri" panose="020F0502020204030204" pitchFamily="34" charset="0"/>
            </a:endParaRPr>
          </a:p>
          <a:p>
            <a:pPr>
              <a:buClr>
                <a:srgbClr val="00B050"/>
              </a:buClr>
            </a:pPr>
            <a:endParaRPr lang="en-US" sz="1600" dirty="0">
              <a:solidFill>
                <a:srgbClr val="FF0000"/>
              </a:solidFill>
              <a:latin typeface="Calibri" panose="020F0502020204030204" pitchFamily="34" charset="0"/>
            </a:endParaRPr>
          </a:p>
          <a:p>
            <a:pPr>
              <a:buClr>
                <a:srgbClr val="00B050"/>
              </a:buClr>
            </a:pPr>
            <a:endParaRPr lang="en-US" sz="1600" dirty="0" smtClean="0">
              <a:solidFill>
                <a:srgbClr val="FF0000"/>
              </a:solidFill>
              <a:latin typeface="Calibri" panose="020F0502020204030204" pitchFamily="34" charset="0"/>
            </a:endParaRPr>
          </a:p>
          <a:p>
            <a:pPr>
              <a:buClr>
                <a:srgbClr val="00B050"/>
              </a:buClr>
            </a:pPr>
            <a:endParaRPr lang="en-US" sz="1600" dirty="0" smtClean="0">
              <a:solidFill>
                <a:srgbClr val="FF0000"/>
              </a:solidFill>
              <a:latin typeface="Calibri" panose="020F0502020204030204" pitchFamily="34" charset="0"/>
            </a:endParaRPr>
          </a:p>
          <a:p>
            <a:pPr>
              <a:buClr>
                <a:srgbClr val="00B050"/>
              </a:buClr>
            </a:pPr>
            <a:endParaRPr lang="en-US" sz="1600" dirty="0">
              <a:solidFill>
                <a:srgbClr val="FF0000"/>
              </a:solidFill>
              <a:latin typeface="Calibri" panose="020F0502020204030204" pitchFamily="34" charset="0"/>
            </a:endParaRPr>
          </a:p>
          <a:p>
            <a:pPr>
              <a:buClr>
                <a:srgbClr val="00B050"/>
              </a:buClr>
            </a:pPr>
            <a:endParaRPr lang="en-US" sz="1600" dirty="0" smtClean="0">
              <a:solidFill>
                <a:srgbClr val="FF0000"/>
              </a:solidFill>
              <a:latin typeface="Calibri" panose="020F0502020204030204" pitchFamily="34" charset="0"/>
            </a:endParaRPr>
          </a:p>
          <a:p>
            <a:pPr>
              <a:buClr>
                <a:srgbClr val="00B050"/>
              </a:buClr>
            </a:pPr>
            <a:endParaRPr lang="en-US" sz="1600" dirty="0">
              <a:solidFill>
                <a:srgbClr val="FF0000"/>
              </a:solidFill>
              <a:latin typeface="Calibri" panose="020F0502020204030204" pitchFamily="34" charset="0"/>
            </a:endParaRPr>
          </a:p>
          <a:p>
            <a:pPr>
              <a:buClr>
                <a:srgbClr val="00B050"/>
              </a:buClr>
            </a:pPr>
            <a:endParaRPr lang="en-US" sz="1600" dirty="0" smtClean="0">
              <a:solidFill>
                <a:srgbClr val="FF0000"/>
              </a:solidFill>
              <a:latin typeface="Calibri" panose="020F0502020204030204" pitchFamily="34" charset="0"/>
            </a:endParaRPr>
          </a:p>
          <a:p>
            <a:pPr>
              <a:buClr>
                <a:srgbClr val="00B050"/>
              </a:buClr>
            </a:pPr>
            <a:endParaRPr lang="en-US" sz="1600" dirty="0" smtClean="0">
              <a:solidFill>
                <a:srgbClr val="FF0000"/>
              </a:solidFill>
              <a:latin typeface="Calibri" panose="020F0502020204030204" pitchFamily="34" charset="0"/>
            </a:endParaRPr>
          </a:p>
          <a:p>
            <a:pPr marL="517525" indent="-288925">
              <a:buClr>
                <a:srgbClr val="00B050"/>
              </a:buClr>
              <a:buFont typeface="+mj-lt"/>
              <a:buAutoNum type="alphaLcParenR"/>
            </a:pPr>
            <a:r>
              <a:rPr lang="en-US" sz="1600" dirty="0" smtClean="0">
                <a:solidFill>
                  <a:srgbClr val="FF0000"/>
                </a:solidFill>
                <a:latin typeface="Calibri" panose="020F0502020204030204" pitchFamily="34" charset="0"/>
              </a:rPr>
              <a:t>What is meant by a ‘hierarchical structure of the business’?	[2]</a:t>
            </a:r>
          </a:p>
          <a:p>
            <a:pPr marL="517525" indent="-288925">
              <a:buClr>
                <a:srgbClr val="00B050"/>
              </a:buClr>
              <a:buFont typeface="+mj-lt"/>
              <a:buAutoNum type="alphaLcParenR"/>
            </a:pPr>
            <a:r>
              <a:rPr lang="en-US" sz="1600" dirty="0" smtClean="0">
                <a:solidFill>
                  <a:srgbClr val="FF0000"/>
                </a:solidFill>
                <a:latin typeface="Calibri" panose="020F0502020204030204" pitchFamily="34" charset="0"/>
              </a:rPr>
              <a:t>Identify how many people are in the span of control for:</a:t>
            </a:r>
          </a:p>
          <a:p>
            <a:pPr marL="854075" lvl="1" indent="-396875">
              <a:buClr>
                <a:srgbClr val="00B050"/>
              </a:buClr>
              <a:buFont typeface="+mj-lt"/>
              <a:buAutoNum type="alphaLcParenR"/>
            </a:pPr>
            <a:r>
              <a:rPr lang="en-US" sz="1600" dirty="0" smtClean="0">
                <a:solidFill>
                  <a:srgbClr val="FF0000"/>
                </a:solidFill>
                <a:latin typeface="Calibri" panose="020F0502020204030204" pitchFamily="34" charset="0"/>
              </a:rPr>
              <a:t>Operations Director, and</a:t>
            </a:r>
          </a:p>
          <a:p>
            <a:pPr marL="854075" lvl="1" indent="-396875">
              <a:buClr>
                <a:srgbClr val="00B050"/>
              </a:buClr>
              <a:buFont typeface="+mj-lt"/>
              <a:buAutoNum type="alphaLcParenR"/>
            </a:pPr>
            <a:r>
              <a:rPr lang="en-US" sz="1600" dirty="0" smtClean="0">
                <a:solidFill>
                  <a:srgbClr val="FF0000"/>
                </a:solidFill>
                <a:latin typeface="Calibri" panose="020F0502020204030204" pitchFamily="34" charset="0"/>
              </a:rPr>
              <a:t>Finance Director.	[2]</a:t>
            </a:r>
          </a:p>
          <a:p>
            <a:pPr marL="517525" indent="-288925">
              <a:buClr>
                <a:srgbClr val="00B050"/>
              </a:buClr>
              <a:buFont typeface="+mj-lt"/>
              <a:buAutoNum type="alphaLcParenR"/>
            </a:pPr>
            <a:r>
              <a:rPr lang="en-US" sz="1600" dirty="0" smtClean="0">
                <a:solidFill>
                  <a:srgbClr val="FF0000"/>
                </a:solidFill>
                <a:latin typeface="Calibri" panose="020F0502020204030204" pitchFamily="34" charset="0"/>
              </a:rPr>
              <a:t>Identify and explain the role of </a:t>
            </a:r>
            <a:r>
              <a:rPr lang="en-US" sz="1600" b="1" dirty="0" smtClean="0">
                <a:solidFill>
                  <a:srgbClr val="FF0000"/>
                </a:solidFill>
                <a:latin typeface="Calibri" panose="020F0502020204030204" pitchFamily="34" charset="0"/>
              </a:rPr>
              <a:t>two</a:t>
            </a:r>
            <a:r>
              <a:rPr lang="en-US" sz="1600" dirty="0" smtClean="0">
                <a:solidFill>
                  <a:srgbClr val="FF0000"/>
                </a:solidFill>
                <a:latin typeface="Calibri" panose="020F0502020204030204" pitchFamily="34" charset="0"/>
              </a:rPr>
              <a:t> of the functioning departments listed in the chart.	[4]</a:t>
            </a:r>
          </a:p>
          <a:p>
            <a:pPr marL="517525" indent="-288925">
              <a:buClr>
                <a:srgbClr val="00B050"/>
              </a:buClr>
              <a:buFont typeface="+mj-lt"/>
              <a:buAutoNum type="alphaLcParenR"/>
            </a:pPr>
            <a:r>
              <a:rPr lang="en-US" sz="1600" dirty="0" smtClean="0">
                <a:solidFill>
                  <a:srgbClr val="FF0000"/>
                </a:solidFill>
                <a:latin typeface="Calibri" panose="020F0502020204030204" pitchFamily="34" charset="0"/>
              </a:rPr>
              <a:t>Identify and explain </a:t>
            </a:r>
            <a:r>
              <a:rPr lang="en-US" sz="1600" b="1" dirty="0" smtClean="0">
                <a:solidFill>
                  <a:srgbClr val="FF0000"/>
                </a:solidFill>
                <a:latin typeface="Calibri" panose="020F0502020204030204" pitchFamily="34" charset="0"/>
              </a:rPr>
              <a:t>two </a:t>
            </a:r>
            <a:r>
              <a:rPr lang="en-US" sz="1600" dirty="0" smtClean="0">
                <a:solidFill>
                  <a:srgbClr val="FF0000"/>
                </a:solidFill>
                <a:latin typeface="Calibri" panose="020F0502020204030204" pitchFamily="34" charset="0"/>
              </a:rPr>
              <a:t>disadvantages of the business having a tall organisational structure.	[6]</a:t>
            </a:r>
          </a:p>
          <a:p>
            <a:pPr marL="517525" indent="-288925">
              <a:buClr>
                <a:srgbClr val="00B050"/>
              </a:buClr>
              <a:buFont typeface="+mj-lt"/>
              <a:buAutoNum type="alphaLcParenR"/>
            </a:pPr>
            <a:r>
              <a:rPr lang="en-US" sz="1600" dirty="0" smtClean="0">
                <a:solidFill>
                  <a:srgbClr val="FF0000"/>
                </a:solidFill>
                <a:latin typeface="Calibri" panose="020F0502020204030204" pitchFamily="34" charset="0"/>
              </a:rPr>
              <a:t>Do you think more delegation would be a good idea for this business? Justify your answer.	[6]</a:t>
            </a: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90</a:t>
            </a:r>
            <a:endParaRPr lang="en-GB" sz="2000" b="1" dirty="0">
              <a:latin typeface="Arial" panose="020B0604020202020204" pitchFamily="34" charset="0"/>
              <a:cs typeface="Arial" panose="020B0604020202020204" pitchFamily="34" charset="0"/>
            </a:endParaRPr>
          </a:p>
        </p:txBody>
      </p:sp>
      <p:sp>
        <p:nvSpPr>
          <p:cNvPr id="7" name="TextBox 6"/>
          <p:cNvSpPr txBox="1"/>
          <p:nvPr/>
        </p:nvSpPr>
        <p:spPr>
          <a:xfrm>
            <a:off x="4233483" y="2370366"/>
            <a:ext cx="2642773"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Human Resources Director</a:t>
            </a:r>
            <a:endParaRPr lang="en-GB" sz="1600" dirty="0"/>
          </a:p>
        </p:txBody>
      </p:sp>
      <p:cxnSp>
        <p:nvCxnSpPr>
          <p:cNvPr id="11" name="Straight Connector 10"/>
          <p:cNvCxnSpPr/>
          <p:nvPr/>
        </p:nvCxnSpPr>
        <p:spPr>
          <a:xfrm>
            <a:off x="1173143" y="2204864"/>
            <a:ext cx="6783233"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173143" y="2204865"/>
            <a:ext cx="14481" cy="1542365"/>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7956376" y="2204865"/>
            <a:ext cx="0" cy="1944215"/>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554133" y="1988334"/>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546021" y="1772816"/>
            <a:ext cx="2034091"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Managing Director</a:t>
            </a:r>
            <a:endParaRPr lang="en-GB" sz="1600" dirty="0"/>
          </a:p>
        </p:txBody>
      </p:sp>
      <p:sp>
        <p:nvSpPr>
          <p:cNvPr id="29" name="TextBox 28"/>
          <p:cNvSpPr txBox="1"/>
          <p:nvPr/>
        </p:nvSpPr>
        <p:spPr>
          <a:xfrm>
            <a:off x="395536" y="2916233"/>
            <a:ext cx="1640955"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3 Departmental</a:t>
            </a:r>
            <a:br>
              <a:rPr lang="en-US" sz="1600" dirty="0" smtClean="0"/>
            </a:br>
            <a:r>
              <a:rPr lang="en-US" sz="1600" dirty="0" smtClean="0"/>
              <a:t>Managers</a:t>
            </a:r>
            <a:endParaRPr lang="en-GB" sz="1600" dirty="0"/>
          </a:p>
        </p:txBody>
      </p:sp>
      <p:sp>
        <p:nvSpPr>
          <p:cNvPr id="30" name="TextBox 29"/>
          <p:cNvSpPr txBox="1"/>
          <p:nvPr/>
        </p:nvSpPr>
        <p:spPr>
          <a:xfrm>
            <a:off x="7010252" y="2348880"/>
            <a:ext cx="181022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Operations Director</a:t>
            </a:r>
            <a:endParaRPr lang="en-GB" sz="1600" dirty="0"/>
          </a:p>
        </p:txBody>
      </p:sp>
      <p:sp>
        <p:nvSpPr>
          <p:cNvPr id="31" name="TextBox 30"/>
          <p:cNvSpPr txBox="1"/>
          <p:nvPr/>
        </p:nvSpPr>
        <p:spPr>
          <a:xfrm>
            <a:off x="352722" y="2336376"/>
            <a:ext cx="170301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Finance Director</a:t>
            </a:r>
            <a:endParaRPr lang="en-GB" sz="1600" dirty="0"/>
          </a:p>
        </p:txBody>
      </p:sp>
      <p:sp>
        <p:nvSpPr>
          <p:cNvPr id="32" name="TextBox 31"/>
          <p:cNvSpPr txBox="1"/>
          <p:nvPr/>
        </p:nvSpPr>
        <p:spPr>
          <a:xfrm>
            <a:off x="2267744" y="2360120"/>
            <a:ext cx="1843015"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Marketing Director</a:t>
            </a:r>
            <a:endParaRPr lang="en-GB" sz="1600" dirty="0"/>
          </a:p>
        </p:txBody>
      </p:sp>
      <p:sp>
        <p:nvSpPr>
          <p:cNvPr id="36" name="TextBox 35"/>
          <p:cNvSpPr txBox="1"/>
          <p:nvPr/>
        </p:nvSpPr>
        <p:spPr>
          <a:xfrm>
            <a:off x="323528" y="3645024"/>
            <a:ext cx="170301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10 Assistants</a:t>
            </a:r>
            <a:endParaRPr lang="en-GB" sz="1600" dirty="0"/>
          </a:p>
        </p:txBody>
      </p:sp>
      <p:sp>
        <p:nvSpPr>
          <p:cNvPr id="37" name="TextBox 36"/>
          <p:cNvSpPr txBox="1"/>
          <p:nvPr/>
        </p:nvSpPr>
        <p:spPr>
          <a:xfrm>
            <a:off x="2267744" y="2916233"/>
            <a:ext cx="1640955"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a:t>4</a:t>
            </a:r>
            <a:r>
              <a:rPr lang="en-US" sz="1600" dirty="0" smtClean="0"/>
              <a:t> Departmental</a:t>
            </a:r>
            <a:br>
              <a:rPr lang="en-US" sz="1600" dirty="0" smtClean="0"/>
            </a:br>
            <a:r>
              <a:rPr lang="en-US" sz="1600" dirty="0" smtClean="0"/>
              <a:t>Managers</a:t>
            </a:r>
            <a:endParaRPr lang="en-GB" sz="1600" dirty="0"/>
          </a:p>
        </p:txBody>
      </p:sp>
      <p:sp>
        <p:nvSpPr>
          <p:cNvPr id="38" name="TextBox 37"/>
          <p:cNvSpPr txBox="1"/>
          <p:nvPr/>
        </p:nvSpPr>
        <p:spPr>
          <a:xfrm>
            <a:off x="4932040" y="2916233"/>
            <a:ext cx="1640955"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3 Departmental</a:t>
            </a:r>
            <a:br>
              <a:rPr lang="en-US" sz="1600" dirty="0" smtClean="0"/>
            </a:br>
            <a:r>
              <a:rPr lang="en-US" sz="1600" dirty="0" smtClean="0"/>
              <a:t>Managers</a:t>
            </a:r>
            <a:endParaRPr lang="en-GB" sz="1600" dirty="0"/>
          </a:p>
        </p:txBody>
      </p:sp>
      <p:sp>
        <p:nvSpPr>
          <p:cNvPr id="39" name="TextBox 38"/>
          <p:cNvSpPr txBox="1"/>
          <p:nvPr/>
        </p:nvSpPr>
        <p:spPr>
          <a:xfrm>
            <a:off x="7025461" y="2916233"/>
            <a:ext cx="1805051" cy="830997"/>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10 Supermarket Managers (1 for each supermarket</a:t>
            </a:r>
            <a:endParaRPr lang="en-GB" sz="1600" dirty="0"/>
          </a:p>
        </p:txBody>
      </p:sp>
      <p:sp>
        <p:nvSpPr>
          <p:cNvPr id="40" name="TextBox 39"/>
          <p:cNvSpPr txBox="1"/>
          <p:nvPr/>
        </p:nvSpPr>
        <p:spPr>
          <a:xfrm>
            <a:off x="2267744" y="3666510"/>
            <a:ext cx="170301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20 Assistants</a:t>
            </a:r>
            <a:endParaRPr lang="en-GB" sz="1600" dirty="0"/>
          </a:p>
        </p:txBody>
      </p:sp>
      <p:sp>
        <p:nvSpPr>
          <p:cNvPr id="41" name="TextBox 40"/>
          <p:cNvSpPr txBox="1"/>
          <p:nvPr/>
        </p:nvSpPr>
        <p:spPr>
          <a:xfrm>
            <a:off x="4957222" y="3666510"/>
            <a:ext cx="170301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5 Assistants</a:t>
            </a:r>
            <a:endParaRPr lang="en-GB" sz="1600" dirty="0"/>
          </a:p>
        </p:txBody>
      </p:sp>
      <p:sp>
        <p:nvSpPr>
          <p:cNvPr id="42" name="TextBox 41"/>
          <p:cNvSpPr txBox="1"/>
          <p:nvPr/>
        </p:nvSpPr>
        <p:spPr>
          <a:xfrm>
            <a:off x="7045454" y="3890918"/>
            <a:ext cx="1703010" cy="830997"/>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tIns="45720" rIns="0" bIns="45720" rtlCol="0">
            <a:spAutoFit/>
          </a:bodyPr>
          <a:lstStyle/>
          <a:p>
            <a:pPr algn="ctr"/>
            <a:r>
              <a:rPr lang="en-US" sz="1600" dirty="0" smtClean="0"/>
              <a:t>1000 Assistants (100 for each supermarket</a:t>
            </a:r>
            <a:endParaRPr lang="en-GB" sz="1600" dirty="0"/>
          </a:p>
        </p:txBody>
      </p:sp>
      <p:sp>
        <p:nvSpPr>
          <p:cNvPr id="48" name="TextBox 47">
            <a:hlinkClick r:id="rId3" action="ppaction://hlinkfile"/>
          </p:cNvPr>
          <p:cNvSpPr txBox="1"/>
          <p:nvPr/>
        </p:nvSpPr>
        <p:spPr>
          <a:xfrm>
            <a:off x="8460432" y="4809346"/>
            <a:ext cx="360040" cy="707886"/>
          </a:xfrm>
          <a:prstGeom prst="rect">
            <a:avLst/>
          </a:prstGeom>
          <a:noFill/>
        </p:spPr>
        <p:txBody>
          <a:bodyPr wrap="squar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784399493"/>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Real Exam Questions - Paper 2</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130723313"/>
              </p:ext>
            </p:extLst>
          </p:nvPr>
        </p:nvGraphicFramePr>
        <p:xfrm>
          <a:off x="323528" y="1196752"/>
          <a:ext cx="8496622" cy="5184576"/>
        </p:xfrm>
        <a:graphic>
          <a:graphicData uri="http://schemas.openxmlformats.org/drawingml/2006/table">
            <a:tbl>
              <a:tblPr firstRow="1" bandRow="1">
                <a:tableStyleId>{2D5ABB26-0587-4C30-8999-92F81FD0307C}</a:tableStyleId>
              </a:tblPr>
              <a:tblGrid>
                <a:gridCol w="8496622"/>
              </a:tblGrid>
              <a:tr h="5184576">
                <a:tc>
                  <a:txBody>
                    <a:bodyPr/>
                    <a:lstStyle/>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3" action="ppaction://hlinkfile"/>
                        </a:rPr>
                        <a:t>November 2007 – Exam Paper 03 – 2.1 Question</a:t>
                      </a:r>
                    </a:p>
                    <a:p>
                      <a:pPr marL="285750" lvl="0" indent="-285750">
                        <a:buClr>
                          <a:srgbClr val="00B050"/>
                        </a:buClr>
                        <a:buFont typeface="Wingdings 3" panose="05040102010807070707" pitchFamily="18" charset="2"/>
                        <a:buChar char=""/>
                      </a:pPr>
                      <a:endParaRPr kumimoji="0" lang="en-GB" sz="1800" kern="1200" dirty="0">
                        <a:solidFill>
                          <a:schemeClr val="tx1"/>
                        </a:solidFill>
                        <a:effectLst/>
                        <a:latin typeface="Calibri" panose="020F0502020204030204" pitchFamily="34" charset="0"/>
                        <a:ea typeface="+mn-ea"/>
                        <a:cs typeface="+mn-cs"/>
                      </a:endParaRPr>
                    </a:p>
                  </a:txBody>
                  <a:tcPr/>
                </a:tc>
              </a:tr>
            </a:tbl>
          </a:graphicData>
        </a:graphic>
      </p:graphicFrame>
    </p:spTree>
    <p:extLst>
      <p:ext uri="{BB962C8B-B14F-4D97-AF65-F5344CB8AC3E}">
        <p14:creationId xmlns:p14="http://schemas.microsoft.com/office/powerpoint/2010/main" val="2438571741"/>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A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Grade </a:t>
            </a:r>
            <a:r>
              <a:rPr lang="en-US" sz="1400" dirty="0">
                <a:latin typeface="Arial" panose="020B0604020202020204" pitchFamily="34" charset="0"/>
                <a:cs typeface="Arial" panose="020B0604020202020204" pitchFamily="34" charset="0"/>
              </a:rPr>
              <a:t>descriptions are provided to give a general indication of the standards of achievement likely to have been shown by candidates awarded particular grades. The grade awarded will depend in practice upon the extent to which the candidate has met the assessment objectives overall and it might conceal weakness in one aspect of the examination which is balanced by above average performance in another.</a:t>
            </a:r>
          </a:p>
          <a:p>
            <a:pPr marL="228600" indent="-228600"/>
            <a:r>
              <a:rPr lang="en-US" sz="1400" b="1" dirty="0">
                <a:latin typeface="Arial" panose="020B0604020202020204" pitchFamily="34" charset="0"/>
                <a:cs typeface="Arial" panose="020B0604020202020204" pitchFamily="34" charset="0"/>
              </a:rPr>
              <a:t>A </a:t>
            </a:r>
            <a:r>
              <a:rPr lang="en-US" sz="1400" b="1" dirty="0" smtClean="0">
                <a:latin typeface="Arial" panose="020B0604020202020204" pitchFamily="34" charset="0"/>
                <a:cs typeface="Arial" panose="020B0604020202020204" pitchFamily="34" charset="0"/>
              </a:rPr>
              <a:t>Grade </a:t>
            </a:r>
            <a:r>
              <a:rPr lang="en-US" sz="1400" dirty="0" smtClean="0">
                <a:latin typeface="Arial" panose="020B0604020202020204" pitchFamily="34" charset="0"/>
                <a:cs typeface="Arial" panose="020B0604020202020204" pitchFamily="34" charset="0"/>
              </a:rPr>
              <a:t>- A </a:t>
            </a:r>
            <a:r>
              <a:rPr lang="en-US" sz="1400" dirty="0">
                <a:latin typeface="Arial" panose="020B0604020202020204" pitchFamily="34" charset="0"/>
                <a:cs typeface="Arial" panose="020B0604020202020204" pitchFamily="34" charset="0"/>
              </a:rPr>
              <a:t>candidate should demonstrate the </a:t>
            </a:r>
            <a:r>
              <a:rPr lang="en-US" sz="1400" dirty="0" smtClean="0">
                <a:latin typeface="Arial" panose="020B0604020202020204" pitchFamily="34" charset="0"/>
                <a:cs typeface="Arial" panose="020B0604020202020204" pitchFamily="34" charset="0"/>
              </a:rPr>
              <a:t>following:</a:t>
            </a:r>
          </a:p>
          <a:p>
            <a:pPr marL="228600" indent="-228600"/>
            <a:r>
              <a:rPr lang="en-US" sz="1400" b="1" dirty="0" smtClean="0">
                <a:latin typeface="Arial" panose="020B0604020202020204" pitchFamily="34" charset="0"/>
                <a:cs typeface="Arial" panose="020B0604020202020204" pitchFamily="34" charset="0"/>
              </a:rPr>
              <a:t>Knowledge </a:t>
            </a:r>
            <a:r>
              <a:rPr lang="en-US" sz="1400" b="1" dirty="0">
                <a:latin typeface="Arial" panose="020B0604020202020204" pitchFamily="34" charset="0"/>
                <a:cs typeface="Arial" panose="020B0604020202020204" pitchFamily="34" charset="0"/>
              </a:rPr>
              <a:t>and understanding </a:t>
            </a:r>
            <a:endParaRPr lang="en-US" sz="1400" b="1" dirty="0" smtClean="0">
              <a:latin typeface="Arial" panose="020B0604020202020204" pitchFamily="34" charset="0"/>
              <a:cs typeface="Arial" panose="020B0604020202020204" pitchFamily="34" charset="0"/>
            </a:endParaRP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identify detailed facts, conventions and techniques in relation to the content of the </a:t>
            </a:r>
            <a:r>
              <a:rPr lang="en-US" sz="1400" dirty="0" smtClean="0">
                <a:latin typeface="Arial" panose="020B0604020202020204" pitchFamily="34" charset="0"/>
                <a:cs typeface="Arial" panose="020B0604020202020204" pitchFamily="34" charset="0"/>
              </a:rPr>
              <a:t>syllabus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define the concepts and ideas of the syllabus.</a:t>
            </a:r>
          </a:p>
          <a:p>
            <a:pPr marL="228600" indent="-228600"/>
            <a:r>
              <a:rPr lang="en-US" sz="1400" b="1" dirty="0" smtClean="0">
                <a:latin typeface="Arial" panose="020B0604020202020204" pitchFamily="34" charset="0"/>
                <a:cs typeface="Arial" panose="020B0604020202020204" pitchFamily="34" charset="0"/>
              </a:rPr>
              <a:t>Application</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apply knowledge and understanding, using terms, concepts, theories and methods effectively to address business problems and </a:t>
            </a:r>
            <a:r>
              <a:rPr lang="en-US" sz="1400" dirty="0" smtClean="0">
                <a:latin typeface="Arial" panose="020B0604020202020204" pitchFamily="34" charset="0"/>
                <a:cs typeface="Arial" panose="020B0604020202020204" pitchFamily="34" charset="0"/>
              </a:rPr>
              <a:t>issues</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form conclusions from this information and to demonstrate these conclusions clearly and logically.</a:t>
            </a:r>
          </a:p>
          <a:p>
            <a:pPr marL="228600" indent="-228600"/>
            <a:r>
              <a:rPr lang="en-US" sz="1400" b="1" dirty="0" smtClean="0">
                <a:latin typeface="Arial" panose="020B0604020202020204" pitchFamily="34" charset="0"/>
                <a:cs typeface="Arial" panose="020B0604020202020204" pitchFamily="34" charset="0"/>
              </a:rPr>
              <a:t>Analysis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classify and comment on information presented in various </a:t>
            </a:r>
            <a:r>
              <a:rPr lang="en-US" sz="1400" dirty="0" smtClean="0">
                <a:latin typeface="Arial" panose="020B0604020202020204" pitchFamily="34" charset="0"/>
                <a:cs typeface="Arial" panose="020B0604020202020204" pitchFamily="34" charset="0"/>
              </a:rPr>
              <a:t>forms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distinguish between evidence and opinion.</a:t>
            </a:r>
          </a:p>
          <a:p>
            <a:pPr marL="228600" indent="-228600"/>
            <a:r>
              <a:rPr lang="en-US" sz="1400" b="1" dirty="0" smtClean="0">
                <a:latin typeface="Arial" panose="020B0604020202020204" pitchFamily="34" charset="0"/>
                <a:cs typeface="Arial" panose="020B0604020202020204" pitchFamily="34" charset="0"/>
              </a:rPr>
              <a:t>Evaluation</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make clear, reasoned judgements and communicate them in an accurate and logical manner.</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6462206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C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850" dirty="0">
                <a:latin typeface="Arial" panose="020B0604020202020204" pitchFamily="34" charset="0"/>
                <a:cs typeface="Arial" panose="020B0604020202020204" pitchFamily="34" charset="0"/>
              </a:rPr>
              <a:t>A </a:t>
            </a:r>
            <a:r>
              <a:rPr lang="en-US" sz="1850" b="1" dirty="0">
                <a:latin typeface="Arial" panose="020B0604020202020204" pitchFamily="34" charset="0"/>
                <a:cs typeface="Arial" panose="020B0604020202020204" pitchFamily="34" charset="0"/>
              </a:rPr>
              <a:t>Grade C</a:t>
            </a:r>
            <a:r>
              <a:rPr lang="en-US" sz="1850" dirty="0">
                <a:latin typeface="Arial" panose="020B0604020202020204" pitchFamily="34" charset="0"/>
                <a:cs typeface="Arial" panose="020B0604020202020204" pitchFamily="34" charset="0"/>
              </a:rPr>
              <a:t> candidate should demonstrate the </a:t>
            </a:r>
            <a:r>
              <a:rPr lang="en-US" sz="1850" dirty="0" smtClean="0">
                <a:latin typeface="Arial" panose="020B0604020202020204" pitchFamily="34" charset="0"/>
                <a:cs typeface="Arial" panose="020B0604020202020204" pitchFamily="34" charset="0"/>
              </a:rPr>
              <a:t>following:</a:t>
            </a:r>
          </a:p>
          <a:p>
            <a:pPr marL="228600" indent="-228600"/>
            <a:r>
              <a:rPr lang="en-US" sz="1850" b="1" dirty="0" smtClean="0">
                <a:latin typeface="Arial" panose="020B0604020202020204" pitchFamily="34" charset="0"/>
                <a:cs typeface="Arial" panose="020B0604020202020204" pitchFamily="34" charset="0"/>
              </a:rPr>
              <a:t>Knowledge </a:t>
            </a:r>
            <a:r>
              <a:rPr lang="en-US" sz="1850" b="1" dirty="0">
                <a:latin typeface="Arial" panose="020B0604020202020204" pitchFamily="34" charset="0"/>
                <a:cs typeface="Arial" panose="020B0604020202020204" pitchFamily="34" charset="0"/>
              </a:rPr>
              <a:t>and </a:t>
            </a:r>
            <a:r>
              <a:rPr lang="en-US" sz="1850" b="1" dirty="0" smtClean="0">
                <a:latin typeface="Arial" panose="020B0604020202020204" pitchFamily="34" charset="0"/>
                <a:cs typeface="Arial" panose="020B0604020202020204" pitchFamily="34" charset="0"/>
              </a:rPr>
              <a:t>understanding</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identify detailed facts, conventions and techniques in relation to the content of the </a:t>
            </a:r>
            <a:r>
              <a:rPr lang="en-US" sz="1850" dirty="0" smtClean="0">
                <a:latin typeface="Arial" panose="020B0604020202020204" pitchFamily="34" charset="0"/>
                <a:cs typeface="Arial" panose="020B0604020202020204" pitchFamily="34" charset="0"/>
              </a:rPr>
              <a:t>syllabus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define the concepts and ideas of the syllabus.</a:t>
            </a:r>
          </a:p>
          <a:p>
            <a:pPr marL="228600" indent="-228600"/>
            <a:r>
              <a:rPr lang="en-US" sz="1850" b="1" dirty="0" smtClean="0">
                <a:latin typeface="Arial" panose="020B0604020202020204" pitchFamily="34" charset="0"/>
                <a:cs typeface="Arial" panose="020B0604020202020204" pitchFamily="34" charset="0"/>
              </a:rPr>
              <a:t>Application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apply knowledge and understanding, using terms, concepts, theories and methods appropriately to address problems and </a:t>
            </a:r>
            <a:r>
              <a:rPr lang="en-US" sz="1850" dirty="0" smtClean="0">
                <a:latin typeface="Arial" panose="020B0604020202020204" pitchFamily="34" charset="0"/>
                <a:cs typeface="Arial" panose="020B0604020202020204" pitchFamily="34" charset="0"/>
              </a:rPr>
              <a:t>issues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draw conclusions, and to present these in a clear manner.</a:t>
            </a:r>
          </a:p>
          <a:p>
            <a:pPr marL="228600" indent="-228600"/>
            <a:r>
              <a:rPr lang="en-US" sz="1850" b="1" dirty="0" smtClean="0">
                <a:latin typeface="Arial" panose="020B0604020202020204" pitchFamily="34" charset="0"/>
                <a:cs typeface="Arial" panose="020B0604020202020204" pitchFamily="34" charset="0"/>
              </a:rPr>
              <a:t>Analysis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use and comment on information presented in various </a:t>
            </a:r>
            <a:r>
              <a:rPr lang="en-US" sz="1850" dirty="0" smtClean="0">
                <a:latin typeface="Arial" panose="020B0604020202020204" pitchFamily="34" charset="0"/>
                <a:cs typeface="Arial" panose="020B0604020202020204" pitchFamily="34" charset="0"/>
              </a:rPr>
              <a:t>forms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distinguish between evidence and opinion.</a:t>
            </a:r>
          </a:p>
          <a:p>
            <a:pPr marL="228600" indent="-228600"/>
            <a:r>
              <a:rPr lang="en-US" sz="1850" b="1" dirty="0" smtClean="0">
                <a:latin typeface="Arial" panose="020B0604020202020204" pitchFamily="34" charset="0"/>
                <a:cs typeface="Arial" panose="020B0604020202020204" pitchFamily="34" charset="0"/>
              </a:rPr>
              <a:t>Evaluation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evaluate and make reasoned judgements.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04317822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F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900" dirty="0">
                <a:latin typeface="Arial" panose="020B0604020202020204" pitchFamily="34" charset="0"/>
                <a:cs typeface="Arial" panose="020B0604020202020204" pitchFamily="34" charset="0"/>
              </a:rPr>
              <a:t>A </a:t>
            </a:r>
            <a:r>
              <a:rPr lang="en-US" sz="1900" b="1" dirty="0">
                <a:latin typeface="Arial" panose="020B0604020202020204" pitchFamily="34" charset="0"/>
                <a:cs typeface="Arial" panose="020B0604020202020204" pitchFamily="34" charset="0"/>
              </a:rPr>
              <a:t>Grade F </a:t>
            </a:r>
            <a:r>
              <a:rPr lang="en-US" sz="1900" dirty="0">
                <a:latin typeface="Arial" panose="020B0604020202020204" pitchFamily="34" charset="0"/>
                <a:cs typeface="Arial" panose="020B0604020202020204" pitchFamily="34" charset="0"/>
              </a:rPr>
              <a:t>candidate should demonstrate the following: Knowledge and </a:t>
            </a:r>
            <a:r>
              <a:rPr lang="en-US" sz="1900" dirty="0" smtClean="0">
                <a:latin typeface="Arial" panose="020B0604020202020204" pitchFamily="34" charset="0"/>
                <a:cs typeface="Arial" panose="020B0604020202020204" pitchFamily="34" charset="0"/>
              </a:rPr>
              <a:t>understanding</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identify specific facts, conventions or techniques in relation to the content of the </a:t>
            </a:r>
            <a:r>
              <a:rPr lang="en-US" sz="1900" dirty="0" smtClean="0">
                <a:latin typeface="Arial" panose="020B0604020202020204" pitchFamily="34" charset="0"/>
                <a:cs typeface="Arial" panose="020B0604020202020204" pitchFamily="34" charset="0"/>
              </a:rPr>
              <a:t>syllabus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familiarity with definitions of the central concepts and ideas of the syllabus.</a:t>
            </a:r>
          </a:p>
          <a:p>
            <a:pPr marL="228600" indent="-228600"/>
            <a:r>
              <a:rPr lang="en-US" sz="1900" b="1" dirty="0" smtClean="0">
                <a:latin typeface="Arial" panose="020B0604020202020204" pitchFamily="34" charset="0"/>
                <a:cs typeface="Arial" panose="020B0604020202020204" pitchFamily="34" charset="0"/>
              </a:rPr>
              <a:t>Application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apply knowledge and understanding, using terms, concepts, theories and methods appropriately to address problems and issues.</a:t>
            </a:r>
          </a:p>
          <a:p>
            <a:pPr marL="228600" indent="-228600"/>
            <a:r>
              <a:rPr lang="en-US" sz="1900" b="1" dirty="0" smtClean="0">
                <a:latin typeface="Arial" panose="020B0604020202020204" pitchFamily="34" charset="0"/>
                <a:cs typeface="Arial" panose="020B0604020202020204" pitchFamily="34" charset="0"/>
              </a:rPr>
              <a:t>Analysis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classify and present data in a simple way and a limited ability to select relevant information from a set of </a:t>
            </a:r>
            <a:r>
              <a:rPr lang="en-US" sz="1900" dirty="0" smtClean="0">
                <a:latin typeface="Arial" panose="020B0604020202020204" pitchFamily="34" charset="0"/>
                <a:cs typeface="Arial" panose="020B0604020202020204" pitchFamily="34" charset="0"/>
              </a:rPr>
              <a:t>data</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distinguish between evidence and opinion.</a:t>
            </a:r>
          </a:p>
          <a:p>
            <a:pPr marL="228600" indent="-228600"/>
            <a:r>
              <a:rPr lang="en-US" sz="1900" b="1" dirty="0" smtClean="0">
                <a:latin typeface="Arial" panose="020B0604020202020204" pitchFamily="34" charset="0"/>
                <a:cs typeface="Arial" panose="020B0604020202020204" pitchFamily="34" charset="0"/>
              </a:rPr>
              <a:t>Evaluation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understand implications and make recommendations.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42646836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842377205"/>
              </p:ext>
            </p:extLst>
          </p:nvPr>
        </p:nvGraphicFramePr>
        <p:xfrm>
          <a:off x="6728022" y="2060848"/>
          <a:ext cx="2056135" cy="4464496"/>
        </p:xfrm>
        <a:graphic>
          <a:graphicData uri="http://schemas.openxmlformats.org/drawingml/2006/table">
            <a:tbl>
              <a:tblPr firstRow="1" firstCol="1" lastRow="1" lastCol="1" bandRow="1" bandCol="1">
                <a:tableStyleId>{2D5ABB26-0587-4C30-8999-92F81FD0307C}</a:tableStyleId>
              </a:tblPr>
              <a:tblGrid>
                <a:gridCol w="2056135"/>
              </a:tblGrid>
              <a:tr h="452389">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Who answers to who in your school</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For every Steve Jobs there is 100 Adam Smiths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kind of leader of people would you be.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Does money equate to position.</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Where on the ladder are your parents.</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Who pays for a trade union and do you have to be a member.</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04248" y="2132856"/>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528"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2.2</a:t>
            </a:r>
            <a:r>
              <a:rPr lang="en-GB" sz="2000" dirty="0" smtClean="0"/>
              <a:t> </a:t>
            </a:r>
            <a:r>
              <a:rPr lang="en-GB" sz="2000" dirty="0"/>
              <a:t>– </a:t>
            </a:r>
            <a:r>
              <a:rPr lang="en-GB" sz="2000" dirty="0" smtClean="0"/>
              <a:t>Organisation and Management</a:t>
            </a:r>
            <a:endParaRPr lang="en-ZA" sz="20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8" name="Rectangle 7"/>
          <p:cNvSpPr/>
          <p:nvPr/>
        </p:nvSpPr>
        <p:spPr>
          <a:xfrm>
            <a:off x="323850" y="2339002"/>
            <a:ext cx="6300688" cy="4370427"/>
          </a:xfrm>
          <a:prstGeom prst="rect">
            <a:avLst/>
          </a:prstGeom>
        </p:spPr>
        <p:txBody>
          <a:bodyPr wrap="square">
            <a:spAutoFit/>
          </a:bodyPr>
          <a:lstStyle/>
          <a:p>
            <a:r>
              <a:rPr lang="en-US" sz="1600" b="1" dirty="0"/>
              <a:t>2.2.1</a:t>
            </a:r>
            <a:r>
              <a:rPr lang="en-US" sz="1600" dirty="0"/>
              <a:t> </a:t>
            </a:r>
            <a:r>
              <a:rPr lang="en-GB" sz="1600" dirty="0"/>
              <a:t>- </a:t>
            </a:r>
            <a:r>
              <a:rPr lang="en-US" sz="1600" dirty="0" smtClean="0"/>
              <a:t>Draw</a:t>
            </a:r>
            <a:r>
              <a:rPr lang="en-US" sz="1600" dirty="0"/>
              <a:t>, interpret and understand simple organisational charts:</a:t>
            </a:r>
          </a:p>
          <a:p>
            <a:pPr marL="692150" indent="-285750">
              <a:buFont typeface="Arial" panose="020B0604020202020204" pitchFamily="34" charset="0"/>
              <a:buChar char="•"/>
            </a:pPr>
            <a:r>
              <a:rPr lang="en-US" sz="1600" dirty="0" smtClean="0"/>
              <a:t>Simple </a:t>
            </a:r>
            <a:r>
              <a:rPr lang="en-US" sz="1600" dirty="0"/>
              <a:t>hierarchical structures: span of control, hierarchy, chain </a:t>
            </a:r>
            <a:r>
              <a:rPr lang="en-US" sz="1600" dirty="0" smtClean="0"/>
              <a:t>of </a:t>
            </a:r>
            <a:r>
              <a:rPr lang="en-GB" sz="1600" dirty="0" smtClean="0"/>
              <a:t>command </a:t>
            </a:r>
            <a:r>
              <a:rPr lang="en-GB" sz="1600" dirty="0"/>
              <a:t>and delegation</a:t>
            </a:r>
          </a:p>
          <a:p>
            <a:pPr marL="692150" indent="-285750">
              <a:buFont typeface="Arial" panose="020B0604020202020204" pitchFamily="34" charset="0"/>
              <a:buChar char="•"/>
            </a:pPr>
            <a:r>
              <a:rPr lang="en-US" sz="1600" dirty="0" smtClean="0"/>
              <a:t>Roles</a:t>
            </a:r>
            <a:r>
              <a:rPr lang="en-US" sz="1600" dirty="0"/>
              <a:t>, responsibilities and inter-relationships between people </a:t>
            </a:r>
            <a:r>
              <a:rPr lang="en-US" sz="1600" dirty="0" smtClean="0"/>
              <a:t>in </a:t>
            </a:r>
            <a:r>
              <a:rPr lang="en-GB" sz="1600" dirty="0" smtClean="0"/>
              <a:t>organisations</a:t>
            </a:r>
            <a:endParaRPr lang="en-GB" sz="1600" dirty="0"/>
          </a:p>
          <a:p>
            <a:r>
              <a:rPr lang="en-US" sz="1600" b="1" dirty="0"/>
              <a:t>2.2.2</a:t>
            </a:r>
            <a:r>
              <a:rPr lang="en-US" sz="1600" dirty="0"/>
              <a:t> </a:t>
            </a:r>
            <a:r>
              <a:rPr lang="en-GB" sz="1600" dirty="0"/>
              <a:t>- </a:t>
            </a:r>
            <a:r>
              <a:rPr lang="en-US" sz="1600" dirty="0" smtClean="0"/>
              <a:t>The </a:t>
            </a:r>
            <a:r>
              <a:rPr lang="en-US" sz="1600" dirty="0"/>
              <a:t>role of management:</a:t>
            </a:r>
          </a:p>
          <a:p>
            <a:pPr marL="692150" indent="-285750">
              <a:buFont typeface="Arial" panose="020B0604020202020204" pitchFamily="34" charset="0"/>
              <a:buChar char="•"/>
            </a:pPr>
            <a:r>
              <a:rPr lang="en-US" sz="1600" dirty="0" smtClean="0"/>
              <a:t>Functions </a:t>
            </a:r>
            <a:r>
              <a:rPr lang="en-US" sz="1600" dirty="0"/>
              <a:t>of management – planning, </a:t>
            </a:r>
            <a:r>
              <a:rPr lang="en-US" sz="1600" dirty="0" err="1"/>
              <a:t>organising</a:t>
            </a:r>
            <a:r>
              <a:rPr lang="en-US" sz="1600" dirty="0"/>
              <a:t>, </a:t>
            </a:r>
            <a:r>
              <a:rPr lang="en-US" sz="1600" dirty="0" err="1" smtClean="0"/>
              <a:t>co-ordinating</a:t>
            </a:r>
            <a:r>
              <a:rPr lang="en-US" sz="1600" dirty="0" smtClean="0"/>
              <a:t>, </a:t>
            </a:r>
            <a:r>
              <a:rPr lang="en-GB" sz="1600" dirty="0" smtClean="0"/>
              <a:t>commanding </a:t>
            </a:r>
            <a:r>
              <a:rPr lang="en-GB" sz="1600" dirty="0"/>
              <a:t>and controlling</a:t>
            </a:r>
          </a:p>
          <a:p>
            <a:pPr marL="692150" indent="-285750">
              <a:buFont typeface="Arial" panose="020B0604020202020204" pitchFamily="34" charset="0"/>
              <a:buChar char="•"/>
            </a:pPr>
            <a:r>
              <a:rPr lang="en-US" sz="1600" dirty="0" smtClean="0"/>
              <a:t>Importance </a:t>
            </a:r>
            <a:r>
              <a:rPr lang="en-US" sz="1600" dirty="0"/>
              <a:t>of delegation; trust versus control</a:t>
            </a:r>
          </a:p>
          <a:p>
            <a:r>
              <a:rPr lang="en-GB" sz="1600" b="1" dirty="0"/>
              <a:t>2.2.3</a:t>
            </a:r>
            <a:r>
              <a:rPr lang="en-GB" sz="1600" dirty="0"/>
              <a:t> - </a:t>
            </a:r>
            <a:r>
              <a:rPr lang="en-GB" sz="1600" dirty="0" smtClean="0"/>
              <a:t>Leadership </a:t>
            </a:r>
            <a:r>
              <a:rPr lang="en-GB" sz="1600" dirty="0"/>
              <a:t>styles:</a:t>
            </a:r>
          </a:p>
          <a:p>
            <a:pPr marL="692150" indent="-285750">
              <a:buFont typeface="Arial" panose="020B0604020202020204" pitchFamily="34" charset="0"/>
              <a:buChar char="•"/>
            </a:pPr>
            <a:r>
              <a:rPr lang="en-US" sz="1600" dirty="0" smtClean="0"/>
              <a:t>Features </a:t>
            </a:r>
            <a:r>
              <a:rPr lang="en-US" sz="1600" dirty="0"/>
              <a:t>of the main leadership styles – autocratic, </a:t>
            </a:r>
            <a:r>
              <a:rPr lang="en-US" sz="1600" dirty="0" smtClean="0"/>
              <a:t>democratic </a:t>
            </a:r>
            <a:r>
              <a:rPr lang="en-GB" sz="1600" dirty="0" smtClean="0"/>
              <a:t>and </a:t>
            </a:r>
            <a:r>
              <a:rPr lang="en-GB" sz="1600" dirty="0"/>
              <a:t>laissez-faire</a:t>
            </a:r>
          </a:p>
          <a:p>
            <a:pPr marL="692150" indent="-285750">
              <a:buFont typeface="Arial" panose="020B0604020202020204" pitchFamily="34" charset="0"/>
              <a:buChar char="•"/>
            </a:pPr>
            <a:r>
              <a:rPr lang="en-US" sz="1600" dirty="0" smtClean="0"/>
              <a:t>Recommend </a:t>
            </a:r>
            <a:r>
              <a:rPr lang="en-US" sz="1600" dirty="0"/>
              <a:t>and justify an appropriate leadership style in </a:t>
            </a:r>
            <a:r>
              <a:rPr lang="en-US" sz="1600" dirty="0" smtClean="0"/>
              <a:t>given </a:t>
            </a:r>
            <a:r>
              <a:rPr lang="en-GB" sz="1600" dirty="0" smtClean="0"/>
              <a:t>circumstances</a:t>
            </a:r>
            <a:endParaRPr lang="en-GB" sz="1600" dirty="0"/>
          </a:p>
          <a:p>
            <a:r>
              <a:rPr lang="en-GB" sz="1600" b="1" dirty="0"/>
              <a:t>2.2.4</a:t>
            </a:r>
            <a:r>
              <a:rPr lang="en-GB" sz="1600" dirty="0"/>
              <a:t> </a:t>
            </a:r>
            <a:r>
              <a:rPr lang="en-GB" sz="1600" dirty="0" smtClean="0"/>
              <a:t>- Trade </a:t>
            </a:r>
            <a:r>
              <a:rPr lang="en-GB" sz="1600" dirty="0"/>
              <a:t>unions:</a:t>
            </a:r>
          </a:p>
          <a:p>
            <a:pPr marL="692150" indent="-285750">
              <a:buFont typeface="Arial" panose="020B0604020202020204" pitchFamily="34" charset="0"/>
              <a:buChar char="•"/>
            </a:pPr>
            <a:r>
              <a:rPr lang="en-US" sz="1600" dirty="0" smtClean="0"/>
              <a:t>What </a:t>
            </a:r>
            <a:r>
              <a:rPr lang="en-US" sz="1600" dirty="0"/>
              <a:t>a trade union is and the benefits of workers being </a:t>
            </a:r>
            <a:r>
              <a:rPr lang="en-US" sz="1600" dirty="0" smtClean="0"/>
              <a:t>union </a:t>
            </a:r>
            <a:r>
              <a:rPr lang="en-GB" sz="1600" dirty="0" smtClean="0"/>
              <a:t>members</a:t>
            </a:r>
            <a:endParaRPr lang="en-GB" sz="1600" dirty="0" smtClean="0">
              <a:latin typeface="Calibri" panose="020F050202020403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 – Glossary</a:t>
            </a:r>
            <a:endParaRPr lang="en-GB" sz="4000" b="1" dirty="0" smtClean="0"/>
          </a:p>
        </p:txBody>
      </p:sp>
      <p:sp>
        <p:nvSpPr>
          <p:cNvPr id="8" name="Rectangle 7"/>
          <p:cNvSpPr/>
          <p:nvPr/>
        </p:nvSpPr>
        <p:spPr>
          <a:xfrm>
            <a:off x="323850" y="1124744"/>
            <a:ext cx="8496622" cy="5062924"/>
          </a:xfrm>
          <a:prstGeom prst="rect">
            <a:avLst/>
          </a:prstGeom>
        </p:spPr>
        <p:txBody>
          <a:bodyPr wrap="square">
            <a:spAutoFit/>
          </a:bodyPr>
          <a:lstStyle/>
          <a:p>
            <a:pPr>
              <a:buClr>
                <a:srgbClr val="00B050"/>
              </a:buClr>
            </a:pPr>
            <a:r>
              <a:rPr lang="en-US" sz="1700" b="1" dirty="0" smtClean="0">
                <a:latin typeface="Calibri" panose="020F0502020204030204" pitchFamily="34" charset="0"/>
              </a:rPr>
              <a:t>Organisational Structure </a:t>
            </a:r>
            <a:r>
              <a:rPr lang="en-US" sz="1700" dirty="0" smtClean="0">
                <a:latin typeface="Calibri" panose="020F0502020204030204" pitchFamily="34" charset="0"/>
              </a:rPr>
              <a:t>– The levels of management and division of responsibilities within an organisation.</a:t>
            </a:r>
          </a:p>
          <a:p>
            <a:pPr>
              <a:buClr>
                <a:srgbClr val="00B050"/>
              </a:buClr>
            </a:pPr>
            <a:r>
              <a:rPr lang="en-US" sz="1700" b="1" dirty="0" smtClean="0">
                <a:latin typeface="Calibri" panose="020F0502020204030204" pitchFamily="34" charset="0"/>
              </a:rPr>
              <a:t>Chain of Command</a:t>
            </a:r>
            <a:r>
              <a:rPr lang="en-US" sz="1700" dirty="0" smtClean="0">
                <a:latin typeface="Calibri" panose="020F0502020204030204" pitchFamily="34" charset="0"/>
              </a:rPr>
              <a:t> – The structure in an organisation which allows instructions to be passed down from senior management to lower levels of management.</a:t>
            </a:r>
          </a:p>
          <a:p>
            <a:pPr>
              <a:buClr>
                <a:srgbClr val="00B050"/>
              </a:buClr>
            </a:pPr>
            <a:r>
              <a:rPr lang="en-US" sz="1700" b="1" dirty="0" smtClean="0">
                <a:latin typeface="Calibri" panose="020F0502020204030204" pitchFamily="34" charset="0"/>
              </a:rPr>
              <a:t>Line Managers</a:t>
            </a:r>
            <a:r>
              <a:rPr lang="en-US" sz="1700" dirty="0">
                <a:latin typeface="Calibri" panose="020F0502020204030204" pitchFamily="34" charset="0"/>
              </a:rPr>
              <a:t> </a:t>
            </a:r>
            <a:r>
              <a:rPr lang="en-US" sz="1700" dirty="0" smtClean="0">
                <a:latin typeface="Calibri" panose="020F0502020204030204" pitchFamily="34" charset="0"/>
              </a:rPr>
              <a:t>– They have direct responsibility over people below them in the hierarchy of a business.</a:t>
            </a:r>
          </a:p>
          <a:p>
            <a:pPr>
              <a:buClr>
                <a:srgbClr val="00B050"/>
              </a:buClr>
            </a:pPr>
            <a:r>
              <a:rPr lang="en-US" sz="1700" b="1" dirty="0" smtClean="0">
                <a:latin typeface="Calibri" panose="020F0502020204030204" pitchFamily="34" charset="0"/>
              </a:rPr>
              <a:t>Staff Managers - </a:t>
            </a:r>
            <a:r>
              <a:rPr lang="en-US" sz="1700" dirty="0" smtClean="0">
                <a:latin typeface="Calibri" panose="020F0502020204030204" pitchFamily="34" charset="0"/>
              </a:rPr>
              <a:t> Specialists who provide support, information and assistance to line managers.</a:t>
            </a:r>
          </a:p>
          <a:p>
            <a:pPr>
              <a:buClr>
                <a:srgbClr val="00B050"/>
              </a:buClr>
            </a:pPr>
            <a:r>
              <a:rPr lang="en-US" sz="1700" b="1" dirty="0" smtClean="0">
                <a:latin typeface="Calibri" panose="020F0502020204030204" pitchFamily="34" charset="0"/>
              </a:rPr>
              <a:t>Delegation – </a:t>
            </a:r>
            <a:r>
              <a:rPr lang="en-US" sz="1700" dirty="0" smtClean="0">
                <a:latin typeface="Calibri" panose="020F0502020204030204" pitchFamily="34" charset="0"/>
              </a:rPr>
              <a:t>Giving a subordinate the authority to perform particular tasks.</a:t>
            </a:r>
          </a:p>
          <a:p>
            <a:pPr>
              <a:buClr>
                <a:srgbClr val="00B050"/>
              </a:buClr>
            </a:pPr>
            <a:r>
              <a:rPr lang="en-US" sz="1700" b="1" dirty="0" smtClean="0">
                <a:latin typeface="Calibri" panose="020F0502020204030204" pitchFamily="34" charset="0"/>
              </a:rPr>
              <a:t>Leadership Styles – </a:t>
            </a:r>
            <a:r>
              <a:rPr lang="en-US" sz="1700" dirty="0" smtClean="0">
                <a:latin typeface="Calibri" panose="020F0502020204030204" pitchFamily="34" charset="0"/>
              </a:rPr>
              <a:t>The different approaches to dealing with people when in a position of authority – autocratic, </a:t>
            </a:r>
            <a:r>
              <a:rPr lang="en-US" sz="1700" i="1" dirty="0" smtClean="0">
                <a:latin typeface="Calibri" panose="020F0502020204030204" pitchFamily="34" charset="0"/>
              </a:rPr>
              <a:t>laissez-faire</a:t>
            </a:r>
            <a:r>
              <a:rPr lang="en-US" sz="1700" dirty="0" smtClean="0">
                <a:latin typeface="Calibri" panose="020F0502020204030204" pitchFamily="34" charset="0"/>
              </a:rPr>
              <a:t> or democratic.</a:t>
            </a:r>
          </a:p>
          <a:p>
            <a:pPr>
              <a:buClr>
                <a:srgbClr val="00B050"/>
              </a:buClr>
            </a:pPr>
            <a:r>
              <a:rPr lang="en-US" sz="1700" b="1" dirty="0" smtClean="0">
                <a:latin typeface="Calibri" panose="020F0502020204030204" pitchFamily="34" charset="0"/>
              </a:rPr>
              <a:t>Autocratic Leadership - </a:t>
            </a:r>
            <a:r>
              <a:rPr lang="en-US" sz="1700" dirty="0" smtClean="0">
                <a:latin typeface="Calibri" panose="020F0502020204030204" pitchFamily="34" charset="0"/>
              </a:rPr>
              <a:t> Where the </a:t>
            </a:r>
            <a:r>
              <a:rPr lang="en-US" sz="1700" i="1" dirty="0" smtClean="0">
                <a:latin typeface="Calibri" panose="020F0502020204030204" pitchFamily="34" charset="0"/>
              </a:rPr>
              <a:t>manager</a:t>
            </a:r>
            <a:r>
              <a:rPr lang="en-US" sz="1700" dirty="0" smtClean="0">
                <a:latin typeface="Calibri" panose="020F0502020204030204" pitchFamily="34" charset="0"/>
              </a:rPr>
              <a:t> expects to be in charge of the business and to have their orders followed.</a:t>
            </a:r>
          </a:p>
          <a:p>
            <a:pPr>
              <a:buClr>
                <a:srgbClr val="00B050"/>
              </a:buClr>
            </a:pPr>
            <a:r>
              <a:rPr lang="en-US" sz="1700" b="1" dirty="0" smtClean="0">
                <a:latin typeface="Calibri" panose="020F0502020204030204" pitchFamily="34" charset="0"/>
              </a:rPr>
              <a:t>Democratic Leadership - </a:t>
            </a:r>
            <a:r>
              <a:rPr lang="en-US" sz="1700" dirty="0" smtClean="0">
                <a:latin typeface="Calibri" panose="020F0502020204030204" pitchFamily="34" charset="0"/>
              </a:rPr>
              <a:t> Gets employees involved in the decision-making process.</a:t>
            </a:r>
          </a:p>
          <a:p>
            <a:pPr>
              <a:buClr>
                <a:srgbClr val="00B050"/>
              </a:buClr>
            </a:pPr>
            <a:r>
              <a:rPr lang="en-US" sz="1700" b="1" i="1" dirty="0" smtClean="0">
                <a:latin typeface="Calibri" panose="020F0502020204030204" pitchFamily="34" charset="0"/>
              </a:rPr>
              <a:t>Laissez-faire</a:t>
            </a:r>
            <a:r>
              <a:rPr lang="en-US" sz="1700" b="1" dirty="0" smtClean="0">
                <a:latin typeface="Calibri" panose="020F0502020204030204" pitchFamily="34" charset="0"/>
              </a:rPr>
              <a:t> – </a:t>
            </a:r>
            <a:r>
              <a:rPr lang="en-US" sz="1700" dirty="0" smtClean="0">
                <a:latin typeface="Calibri" panose="020F0502020204030204" pitchFamily="34" charset="0"/>
              </a:rPr>
              <a:t>Makes the broad objectives of the business known to employees, but then they are left to make their own decisions and organize their own work.</a:t>
            </a:r>
          </a:p>
          <a:p>
            <a:pPr>
              <a:buClr>
                <a:srgbClr val="00B050"/>
              </a:buClr>
            </a:pPr>
            <a:r>
              <a:rPr lang="en-US" sz="1700" b="1" dirty="0" smtClean="0">
                <a:latin typeface="Calibri" panose="020F0502020204030204" pitchFamily="34" charset="0"/>
              </a:rPr>
              <a:t>Trade Union </a:t>
            </a:r>
            <a:r>
              <a:rPr lang="en-US" sz="1700" b="1" i="1" dirty="0" smtClean="0">
                <a:latin typeface="Calibri" panose="020F0502020204030204" pitchFamily="34" charset="0"/>
              </a:rPr>
              <a:t>– </a:t>
            </a:r>
            <a:r>
              <a:rPr lang="en-US" sz="1700" dirty="0" smtClean="0">
                <a:latin typeface="Calibri" panose="020F0502020204030204" pitchFamily="34" charset="0"/>
              </a:rPr>
              <a:t>A group of workers who have joined together to ensure their interests are protected.</a:t>
            </a:r>
          </a:p>
          <a:p>
            <a:pPr>
              <a:buClr>
                <a:srgbClr val="00B050"/>
              </a:buClr>
            </a:pPr>
            <a:r>
              <a:rPr lang="en-US" sz="1700" b="1" dirty="0" smtClean="0">
                <a:latin typeface="Calibri" panose="020F0502020204030204" pitchFamily="34" charset="0"/>
              </a:rPr>
              <a:t>Closed Shop</a:t>
            </a:r>
            <a:r>
              <a:rPr lang="en-US" sz="1700" b="1" i="1" dirty="0" smtClean="0">
                <a:latin typeface="Calibri" panose="020F0502020204030204" pitchFamily="34" charset="0"/>
              </a:rPr>
              <a:t> – </a:t>
            </a:r>
            <a:r>
              <a:rPr lang="en-US" sz="1700" dirty="0" smtClean="0">
                <a:latin typeface="Calibri" panose="020F0502020204030204" pitchFamily="34" charset="0"/>
              </a:rPr>
              <a:t>All employees must be a member of the same trade union.</a:t>
            </a:r>
          </a:p>
        </p:txBody>
      </p:sp>
    </p:spTree>
    <p:extLst>
      <p:ext uri="{BB962C8B-B14F-4D97-AF65-F5344CB8AC3E}">
        <p14:creationId xmlns:p14="http://schemas.microsoft.com/office/powerpoint/2010/main" val="20859896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Enderoth</Template>
  <TotalTime>40782</TotalTime>
  <Words>7160</Words>
  <Application>Microsoft Office PowerPoint</Application>
  <PresentationFormat>On-screen Show (4:3)</PresentationFormat>
  <Paragraphs>646</Paragraphs>
  <Slides>41</Slides>
  <Notes>41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Assessment objectives</vt:lpstr>
      <vt:lpstr>Assessment objectives</vt:lpstr>
      <vt:lpstr>Grade Descriptors – A Grade</vt:lpstr>
      <vt:lpstr>Grade Descriptors – C Grade</vt:lpstr>
      <vt:lpstr>Grade Descriptors – F Grade</vt:lpstr>
      <vt:lpstr>2.1 – Assessment Objectives</vt:lpstr>
      <vt:lpstr>2.1 – Glossary</vt:lpstr>
      <vt:lpstr>2.2.1 – What is Organisational Structure?</vt:lpstr>
      <vt:lpstr>2.2.1 – Why does organisational structure change as a business expands?</vt:lpstr>
      <vt:lpstr>2.2.1 – Why does organisational structure change as a business expands?</vt:lpstr>
      <vt:lpstr>2.2.1 – Organisation Charts – Case Study Example</vt:lpstr>
      <vt:lpstr>2.2.1 – Why does organisational structure change as a business expands?</vt:lpstr>
      <vt:lpstr>2.2.1 – Advantages of an organisational chart</vt:lpstr>
      <vt:lpstr>2.2.1 – Chain of Command and Span of Control</vt:lpstr>
      <vt:lpstr>2.2.1 – Chain of Command and Span of Control</vt:lpstr>
      <vt:lpstr>2.2.1 – Chain of Command – Case Study</vt:lpstr>
      <vt:lpstr>2.2.1 – Roles, responsibilities and inter-relationships between people in organisations.</vt:lpstr>
      <vt:lpstr>2.2.1 – Roles, responsibilities and inter-relationships between people in organisations.</vt:lpstr>
      <vt:lpstr>2.2.1 – Roles, responsibilities and inter-relationships between people in organisations.</vt:lpstr>
      <vt:lpstr>2.2.1 – Roles, responsibilities and inter-relationships between people in organisations.</vt:lpstr>
      <vt:lpstr>2.2.2 – The Role of Management - Planning</vt:lpstr>
      <vt:lpstr>2.2.2 – The Role of Management – Organising and Coordinating</vt:lpstr>
      <vt:lpstr>2.2.2 – The Role of Management - Commanding</vt:lpstr>
      <vt:lpstr>2.2.2 – The Role of Management - Controlling</vt:lpstr>
      <vt:lpstr>2.2.2 – The Role of Management</vt:lpstr>
      <vt:lpstr>2.2.2 – The Role of Management - Delegation</vt:lpstr>
      <vt:lpstr>2.2.2 – The Role of Management - Delegation</vt:lpstr>
      <vt:lpstr>2.2.2 – The Role of Management - Delegation</vt:lpstr>
      <vt:lpstr>2.2.3 – Leadership</vt:lpstr>
      <vt:lpstr>2.2.3 – Leadership – Autocratic and Democratic</vt:lpstr>
      <vt:lpstr>2.2.3 – Leadership – Laissez-faire</vt:lpstr>
      <vt:lpstr>2.2.3 – Leadership Styles</vt:lpstr>
      <vt:lpstr>2.2.4 – Trade Unions</vt:lpstr>
      <vt:lpstr>2.2.4 – Trade Unions</vt:lpstr>
      <vt:lpstr>2.2.4 – Trade Unions – Revision Summary</vt:lpstr>
      <vt:lpstr>2.2.4 – Activity 7.7 - Trade Unions</vt:lpstr>
      <vt:lpstr>2.2 – Exam Styles Questions – Paper 1</vt:lpstr>
      <vt:lpstr>2.2 – Exam Styles Questions – Paper 1</vt:lpstr>
      <vt:lpstr>Real Exam Questions - Paper 2</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1603</cp:revision>
  <cp:lastPrinted>2014-01-22T18:25:48Z</cp:lastPrinted>
  <dcterms:created xsi:type="dcterms:W3CDTF">2008-03-12T11:01:44Z</dcterms:created>
  <dcterms:modified xsi:type="dcterms:W3CDTF">2016-04-04T09:11:29Z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